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embeddings/Microsoft_Equation10.bin" ContentType="application/vnd.openxmlformats-officedocument.oleObject"/>
  <Override PartName="/ppt/embeddings/Microsoft_Equation20.bin" ContentType="application/vnd.openxmlformats-officedocument.oleObject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Default Extension="vml" ContentType="application/vnd.openxmlformats-officedocument.vmlDrawing"/>
  <Override PartName="/ppt/tags/tag12.xml" ContentType="application/vnd.openxmlformats-officedocument.presentationml.tags+xml"/>
  <Override PartName="/ppt/theme/theme1.xml" ContentType="application/vnd.openxmlformats-officedocument.theme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embeddings/Microsoft_Equation9.bin" ContentType="application/vnd.openxmlformats-officedocument.oleObject"/>
  <Override PartName="/ppt/tags/tag22.xml" ContentType="application/vnd.openxmlformats-officedocument.presentationml.tags+xml"/>
  <Override PartName="/ppt/slideLayouts/slideLayout34.xml" ContentType="application/vnd.openxmlformats-officedocument.presentationml.slideLayout+xml"/>
  <Override PartName="/ppt/embeddings/Microsoft_Equation16.bin" ContentType="application/vnd.openxmlformats-officedocument.oleObject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7.xml" ContentType="application/vnd.openxmlformats-officedocument.presentationml.tags+xml"/>
  <Override PartName="/ppt/tags/tag18.xml" ContentType="application/vnd.openxmlformats-officedocument.presentationml.tags+xml"/>
  <Override PartName="/ppt/theme/theme7.xml" ContentType="application/vnd.openxmlformats-officedocument.them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embeddings/Microsoft_Equation11.bin" ContentType="application/vnd.openxmlformats-officedocument.oleObject"/>
  <Override PartName="/ppt/embeddings/Microsoft_Equation21.bin" ContentType="application/vnd.openxmlformats-officedocument.oleObject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tags/tag23.xml" ContentType="application/vnd.openxmlformats-officedocument.presentationml.tags+xml"/>
  <Override PartName="/ppt/slideLayouts/slideLayout35.xml" ContentType="application/vnd.openxmlformats-officedocument.presentationml.slideLayout+xml"/>
  <Override PartName="/ppt/embeddings/Microsoft_Equation17.bin" ContentType="application/vnd.openxmlformats-officedocument.oleObject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Microsoft_Equation5.bin" ContentType="application/vnd.openxmlformats-officedocument.oleObject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ppt/embeddings/Microsoft_Equation12.bin" ContentType="application/vnd.openxmlformats-officedocument.oleObject"/>
  <Override PartName="/docProps/core.xml" ContentType="application/vnd.openxmlformats-package.core-propertie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tags/tag24.xml" ContentType="application/vnd.openxmlformats-officedocument.presentationml.tags+xml"/>
  <Override PartName="/ppt/slideLayouts/slideLayout36.xml" ContentType="application/vnd.openxmlformats-officedocument.presentationml.slideLayout+xml"/>
  <Override PartName="/ppt/embeddings/Microsoft_Equation18.bin" ContentType="application/vnd.openxmlformats-officedocument.oleObject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notesSlides/notesSlide4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Microsoft_Equation6.bin" ContentType="application/vnd.openxmlformats-officedocument.oleObject"/>
  <Override PartName="/ppt/slideLayouts/slideLayout12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embeddings/Microsoft_Equation13.bin" ContentType="application/vnd.openxmlformats-officedocument.oleObject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embeddings/Microsoft_Equation19.bin" ContentType="application/vnd.openxmlformats-officedocument.oleObject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notesSlides/notesSlide24.xml" ContentType="application/vnd.openxmlformats-officedocument.presentationml.notesSlide+xml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rels" ContentType="application/vnd.openxmlformats-package.relationships+xml"/>
  <Override PartName="/ppt/slides/slide35.xml" ContentType="application/vnd.openxmlformats-officedocument.presentationml.slide+xml"/>
  <Override PartName="/ppt/slides/slide7.xml" ContentType="application/vnd.openxmlformats-officedocument.presentationml.slide+xml"/>
  <Default Extension="wmf" ContentType="image/x-wmf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3.xml" ContentType="application/vnd.openxmlformats-officedocument.presentationml.slideLayout+xml"/>
  <Override PartName="/ppt/tags/tag10.xml" ContentType="application/vnd.openxmlformats-officedocument.presentationml.tags+xml"/>
  <Override PartName="/ppt/presProps.xml" ContentType="application/vnd.openxmlformats-officedocument.presentationml.presProps+xml"/>
  <Override PartName="/ppt/embeddings/Microsoft_Equation7.bin" ContentType="application/vnd.openxmlformats-officedocument.oleObject"/>
  <Override PartName="/ppt/slideLayouts/slideLayout22.xml" ContentType="application/vnd.openxmlformats-officedocument.presentationml.slideLayout+xml"/>
  <Override PartName="/ppt/notesSlides/notesSlide39.xml" ContentType="application/vnd.openxmlformats-officedocument.presentationml.notesSlide+xml"/>
  <Override PartName="/ppt/tags/tag20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embeddings/Microsoft_Equation14.bin" ContentType="application/vnd.openxmlformats-officedocument.oleObject"/>
  <Override PartName="/ppt/slideLayouts/slideLayout41.xml" ContentType="application/vnd.openxmlformats-officedocument.presentationml.slideLayout+xml"/>
  <Override PartName="/ppt/tags/tag5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1.xml" ContentType="application/vnd.openxmlformats-officedocument.presentationml.tags+xml"/>
  <Override PartName="/ppt/embeddings/Microsoft_Equation8.bin" ContentType="application/vnd.openxmlformats-officedocument.oleObject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tags/tag21.xml" ContentType="application/vnd.openxmlformats-officedocument.presentationml.tags+xml"/>
  <Override PartName="/ppt/slideLayouts/slideLayout33.xml" ContentType="application/vnd.openxmlformats-officedocument.presentationml.slideLayout+xml"/>
  <Override PartName="/ppt/embeddings/Microsoft_Equation15.bin" ContentType="application/vnd.openxmlformats-officedocument.oleObject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.xml" ContentType="application/vnd.openxmlformats-officedocument.presentationml.tags+xml"/>
  <Override PartName="/ppt/tags/tag17.xml" ContentType="application/vnd.openxmlformats-officedocument.presentationml.tags+xml"/>
  <Override PartName="/ppt/theme/theme6.xml" ContentType="application/vnd.openxmlformats-officedocument.theme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9" r:id="rId1"/>
    <p:sldMasterId id="2147483650" r:id="rId2"/>
    <p:sldMasterId id="2147483651" r:id="rId3"/>
    <p:sldMasterId id="2147483652" r:id="rId4"/>
    <p:sldMasterId id="2147483717" r:id="rId5"/>
  </p:sldMasterIdLst>
  <p:notesMasterIdLst>
    <p:notesMasterId r:id="rId48"/>
  </p:notesMasterIdLst>
  <p:handoutMasterIdLst>
    <p:handoutMasterId r:id="rId49"/>
  </p:handoutMasterIdLst>
  <p:sldIdLst>
    <p:sldId id="273" r:id="rId6"/>
    <p:sldId id="463" r:id="rId7"/>
    <p:sldId id="437" r:id="rId8"/>
    <p:sldId id="452" r:id="rId9"/>
    <p:sldId id="458" r:id="rId10"/>
    <p:sldId id="520" r:id="rId11"/>
    <p:sldId id="522" r:id="rId12"/>
    <p:sldId id="502" r:id="rId13"/>
    <p:sldId id="501" r:id="rId14"/>
    <p:sldId id="460" r:id="rId15"/>
    <p:sldId id="513" r:id="rId16"/>
    <p:sldId id="400" r:id="rId17"/>
    <p:sldId id="497" r:id="rId18"/>
    <p:sldId id="500" r:id="rId19"/>
    <p:sldId id="436" r:id="rId20"/>
    <p:sldId id="499" r:id="rId21"/>
    <p:sldId id="455" r:id="rId22"/>
    <p:sldId id="461" r:id="rId23"/>
    <p:sldId id="447" r:id="rId24"/>
    <p:sldId id="449" r:id="rId25"/>
    <p:sldId id="503" r:id="rId26"/>
    <p:sldId id="514" r:id="rId27"/>
    <p:sldId id="450" r:id="rId28"/>
    <p:sldId id="515" r:id="rId29"/>
    <p:sldId id="517" r:id="rId30"/>
    <p:sldId id="516" r:id="rId31"/>
    <p:sldId id="464" r:id="rId32"/>
    <p:sldId id="473" r:id="rId33"/>
    <p:sldId id="442" r:id="rId34"/>
    <p:sldId id="524" r:id="rId35"/>
    <p:sldId id="518" r:id="rId36"/>
    <p:sldId id="476" r:id="rId37"/>
    <p:sldId id="478" r:id="rId38"/>
    <p:sldId id="477" r:id="rId39"/>
    <p:sldId id="480" r:id="rId40"/>
    <p:sldId id="479" r:id="rId41"/>
    <p:sldId id="481" r:id="rId42"/>
    <p:sldId id="482" r:id="rId43"/>
    <p:sldId id="483" r:id="rId44"/>
    <p:sldId id="487" r:id="rId45"/>
    <p:sldId id="491" r:id="rId46"/>
    <p:sldId id="462" r:id="rId47"/>
  </p:sldIdLst>
  <p:sldSz cx="9144000" cy="6858000" type="screen4x3"/>
  <p:notesSz cx="7315200" cy="96012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hiddenSlides="1"/>
  <p:showPr showNarration="1">
    <p:present/>
    <p:sldAll/>
    <p:penClr>
      <a:srgbClr val="FF0000"/>
    </p:penClr>
  </p:showPr>
  <p:clrMru>
    <a:srgbClr val="CCFFFF"/>
    <a:srgbClr val="0033CC"/>
    <a:srgbClr val="003399"/>
    <a:srgbClr val="006600"/>
    <a:srgbClr val="33CC33"/>
    <a:srgbClr val="333399"/>
    <a:srgbClr val="66FFCC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73973" autoAdjust="0"/>
  </p:normalViewPr>
  <p:slideViewPr>
    <p:cSldViewPr>
      <p:cViewPr>
        <p:scale>
          <a:sx n="75" d="100"/>
          <a:sy n="75" d="100"/>
        </p:scale>
        <p:origin x="-112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printerSettings" Target="printerSettings/printerSettings1.bin"/><Relationship Id="rId51" Type="http://schemas.openxmlformats.org/officeDocument/2006/relationships/tags" Target="tags/tag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ict"/><Relationship Id="rId4" Type="http://schemas.openxmlformats.org/officeDocument/2006/relationships/image" Target="../media/image14.pict"/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8" Type="http://schemas.openxmlformats.org/officeDocument/2006/relationships/image" Target="../media/image55.wmf"/><Relationship Id="rId9" Type="http://schemas.openxmlformats.org/officeDocument/2006/relationships/image" Target="../media/image56.wmf"/><Relationship Id="rId10" Type="http://schemas.openxmlformats.org/officeDocument/2006/relationships/image" Target="../media/image57.wmf"/><Relationship Id="rId11" Type="http://schemas.openxmlformats.org/officeDocument/2006/relationships/image" Target="../media/image58.pict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A1ADFD9B-AC32-D943-8B36-E5DE68140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C524E40-A331-B04F-A403-10CFADAB9E1F}" type="datetime1">
              <a:rPr lang="en-US"/>
              <a:pPr>
                <a:defRPr/>
              </a:pPr>
              <a:t>9/14/10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99" tIns="47649" rIns="95299" bIns="476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5299" tIns="47649" rIns="95299" bIns="4764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5299" tIns="47649" rIns="95299" bIns="4764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F93E347-4400-5D4C-8AF1-8874086BB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 this presentation,</a:t>
            </a:r>
            <a:r>
              <a:rPr lang="en-US" baseline="0" dirty="0" smtClean="0"/>
              <a:t> I am going to talk about  routing in wireless mesh networks.  The talk is divided into two aspects of routing,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First considers controlling congestion while the other considers improving throughput when we do not access to the network topology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(35)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896BE2-78F0-1240-BDE7-03CA9D7CDCC5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 values of </a:t>
            </a:r>
            <a:r>
              <a:rPr lang="en-US" dirty="0" err="1" smtClean="0"/>
              <a:t>Vi(t</a:t>
            </a:r>
            <a:r>
              <a:rPr lang="en-US" dirty="0" smtClean="0"/>
              <a:t>) are calculated using a bellman</a:t>
            </a:r>
            <a:r>
              <a:rPr lang="en-US" baseline="0" dirty="0" smtClean="0"/>
              <a:t> like equation. In particular, it  solves a fixed point equation, where </a:t>
            </a:r>
            <a:r>
              <a:rPr lang="en-US" baseline="0" dirty="0" err="1" smtClean="0"/>
              <a:t>Vj</a:t>
            </a:r>
            <a:r>
              <a:rPr lang="en-US" baseline="0" dirty="0" smtClean="0"/>
              <a:t> is expected congestion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Of neighbor </a:t>
            </a:r>
            <a:r>
              <a:rPr lang="en-US" baseline="0" dirty="0" err="1" smtClean="0"/>
              <a:t>j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Qi</a:t>
            </a:r>
            <a:r>
              <a:rPr lang="en-US" baseline="0" dirty="0" smtClean="0"/>
              <a:t> is the local congestion. </a:t>
            </a:r>
            <a:r>
              <a:rPr lang="en-US" baseline="0" dirty="0" err="1" smtClean="0"/>
              <a:t>Q_i/p-ij</a:t>
            </a:r>
            <a:r>
              <a:rPr lang="en-US" baseline="0" dirty="0" smtClean="0"/>
              <a:t> can be considered to be the draining time for node I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This congestion measure can be solved in a distributed manner 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 bellman ford, this quantity is fixed, while it is time varying in our case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700 seconds</a:t>
            </a:r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E52F6E-5688-44FD-BDD4-E9AC6926700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 will now discuss the congestion regime CDP tried to address.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CDP uses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instantaneous queue lengths to detect congestion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i.e. CDP tracks the state of the network.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Note that changes in congestion in the network can be rapid due to ….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Hence, we need to tackle the short term instantaneous congestion.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different from “minimum delay routing” [Gallager84]</a:t>
            </a: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Which uses long term congestion for routing 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different from congestion control at transport layer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aseline="0" dirty="0" smtClean="0">
                <a:latin typeface="Times New Roman" pitchFamily="18" charset="0"/>
                <a:cs typeface="Times New Roman" pitchFamily="18" charset="0"/>
              </a:rPr>
              <a:t>where 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ransport layer caters to statistical, long term congestion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 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DC4FD-8D3B-4279-A152-C92FA29FE5C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CDP</a:t>
            </a:r>
            <a:r>
              <a:rPr lang="en-US" baseline="0" dirty="0" smtClean="0"/>
              <a:t> implementation in the stack. </a:t>
            </a:r>
          </a:p>
          <a:p>
            <a:r>
              <a:rPr lang="en-US" baseline="0" dirty="0" smtClean="0"/>
              <a:t>Each node broadcasts a packet with the information for the effective delay in the congestion. </a:t>
            </a:r>
          </a:p>
          <a:p>
            <a:r>
              <a:rPr lang="en-US" baseline="0" dirty="0" smtClean="0"/>
              <a:t>Generated in user space. </a:t>
            </a:r>
          </a:p>
          <a:p>
            <a:r>
              <a:rPr lang="en-US" baseline="0" dirty="0" smtClean="0"/>
              <a:t>The nodes receive the packets with a delayed feedback. because the packets get lost due to channel. </a:t>
            </a:r>
          </a:p>
          <a:p>
            <a:r>
              <a:rPr lang="en-US" baseline="0" dirty="0" smtClean="0"/>
              <a:t>Probe and data packets which are generated in the user space are used for</a:t>
            </a:r>
          </a:p>
          <a:p>
            <a:r>
              <a:rPr lang="en-US" baseline="0" dirty="0" smtClean="0"/>
              <a:t>link probability calculations. 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8ED8E8-708B-274C-81B3-5061FCE2AFE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850</a:t>
            </a:r>
          </a:p>
          <a:p>
            <a:r>
              <a:rPr lang="en-US" dirty="0" smtClean="0"/>
              <a:t>We will</a:t>
            </a:r>
            <a:r>
              <a:rPr lang="en-US" baseline="0" dirty="0" smtClean="0"/>
              <a:t> now look at link </a:t>
            </a:r>
            <a:r>
              <a:rPr lang="en-US" baseline="0" dirty="0" err="1" smtClean="0"/>
              <a:t>determinination</a:t>
            </a:r>
            <a:r>
              <a:rPr lang="en-US" baseline="0" dirty="0" smtClean="0"/>
              <a:t> , i.e. link probability estimation. </a:t>
            </a:r>
          </a:p>
          <a:p>
            <a:r>
              <a:rPr lang="en-US" baseline="0" dirty="0" smtClean="0"/>
              <a:t>We use a combination of active probing and passive probing.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active probing </a:t>
            </a:r>
            <a:r>
              <a:rPr lang="en-US" baseline="0" dirty="0" smtClean="0">
                <a:ea typeface="굴림" charset="-127"/>
                <a:cs typeface="굴림" charset="-127"/>
              </a:rPr>
              <a:t>packets are broadcasted. E.g. in this example, </a:t>
            </a:r>
          </a:p>
          <a:p>
            <a:pPr lvl="3"/>
            <a:r>
              <a:rPr lang="en-US" altLang="ko-KR" b="0" baseline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node A transmits packets while node B receives the corresponding packets. Depending on the number of received packets node A </a:t>
            </a:r>
            <a:r>
              <a:rPr lang="en-US" altLang="ko-KR" b="0" baseline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detemines</a:t>
            </a:r>
            <a:r>
              <a:rPr lang="en-US" altLang="ko-KR" b="0" baseline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the link </a:t>
            </a:r>
            <a:r>
              <a:rPr lang="en-US" altLang="ko-KR" b="0" baseline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probabiolity</a:t>
            </a:r>
            <a:r>
              <a:rPr lang="en-US" altLang="ko-KR" b="0" baseline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. In passive probing, the data packets are exploited to determine the link </a:t>
            </a:r>
            <a:r>
              <a:rPr lang="en-US" altLang="ko-KR" b="0" baseline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probabilty</a:t>
            </a:r>
            <a:r>
              <a:rPr lang="en-US" altLang="ko-KR" b="0" baseline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. We d</a:t>
            </a:r>
            <a:r>
              <a:rPr lang="en-US" altLang="ko-KR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etect missing data packets </a:t>
            </a:r>
            <a:r>
              <a:rPr lang="en-US" altLang="ko-KR" dirty="0" smtClean="0">
                <a:ea typeface="굴림" charset="-127"/>
                <a:cs typeface="굴림" charset="-127"/>
              </a:rPr>
              <a:t>using sequence numbers</a:t>
            </a:r>
          </a:p>
          <a:p>
            <a:pPr lvl="3"/>
            <a:r>
              <a:rPr lang="en-US" altLang="ko-KR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And estimate the link </a:t>
            </a:r>
            <a:r>
              <a:rPr lang="en-US" altLang="ko-KR" dirty="0" smtClean="0">
                <a:ea typeface="굴림" charset="-127"/>
                <a:cs typeface="굴림" charset="-127"/>
              </a:rPr>
              <a:t>success probabilities</a:t>
            </a:r>
            <a:endParaRPr lang="en-US" altLang="ko-KR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  <a:p>
            <a:pPr lvl="3"/>
            <a:r>
              <a:rPr lang="en-US" altLang="ko-KR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This reduces probing overhead and </a:t>
            </a:r>
            <a:r>
              <a:rPr lang="en-US" baseline="0" dirty="0" smtClean="0"/>
              <a:t> offloads the active probing.</a:t>
            </a:r>
            <a:endParaRPr lang="en-US" altLang="ko-KR" dirty="0" smtClean="0">
              <a:ea typeface="굴림" charset="-127"/>
              <a:cs typeface="굴림" charset="-127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Now</a:t>
            </a:r>
            <a:r>
              <a:rPr lang="en-US" baseline="0" dirty="0" smtClean="0"/>
              <a:t>, we describe the scheduling in CDP. It uses 80211 </a:t>
            </a:r>
            <a:r>
              <a:rPr lang="en-US" baseline="0" dirty="0" err="1" smtClean="0"/>
              <a:t>mac</a:t>
            </a:r>
            <a:r>
              <a:rPr lang="en-US" baseline="0" dirty="0" smtClean="0"/>
              <a:t>. Node I selects the forwarder </a:t>
            </a:r>
            <a:r>
              <a:rPr lang="en-US" baseline="0" dirty="0" err="1" smtClean="0"/>
              <a:t>j</a:t>
            </a:r>
            <a:r>
              <a:rPr lang="en-US" baseline="0" dirty="0" smtClean="0"/>
              <a:t> and the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Forwarder takes the responsibility of forwarding the packets. The control packets in the calculation of V are critical as they can be stuck due to congestion. Hence, we assign </a:t>
            </a:r>
            <a:r>
              <a:rPr lang="en-US" baseline="0" dirty="0" err="1" smtClean="0"/>
              <a:t>heigher</a:t>
            </a:r>
            <a:r>
              <a:rPr lang="en-US" baseline="0" dirty="0" smtClean="0"/>
              <a:t> priority than data packets. </a:t>
            </a:r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E5DAA3-CBE1-DD43-8B38-EE750DEF1EC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aseline="0" dirty="0" smtClean="0"/>
              <a:t>Next, I will determine the issues in the implementation of </a:t>
            </a:r>
            <a:r>
              <a:rPr lang="en-US" baseline="0" dirty="0" err="1" smtClean="0"/>
              <a:t>cdp</a:t>
            </a:r>
            <a:r>
              <a:rPr lang="en-US" baseline="0" dirty="0" smtClean="0"/>
              <a:t>. The first is formation of loops.  It is</a:t>
            </a:r>
          </a:p>
          <a:p>
            <a:r>
              <a:rPr lang="en-US" baseline="0" dirty="0" smtClean="0"/>
              <a:t>Due to the decentralized implementation of CDP.  Consider a flow from node A to D. </a:t>
            </a:r>
          </a:p>
          <a:p>
            <a:r>
              <a:rPr lang="en-US" baseline="0" dirty="0" smtClean="0"/>
              <a:t>Temporary build-up of queue at F causes C to believe that the delay though F is large. Hence </a:t>
            </a:r>
          </a:p>
          <a:p>
            <a:r>
              <a:rPr lang="en-US" baseline="0" dirty="0" smtClean="0"/>
              <a:t> if  F suddenly rises its queue length </a:t>
            </a:r>
          </a:p>
          <a:p>
            <a:r>
              <a:rPr lang="en-US" baseline="0" dirty="0" smtClean="0"/>
              <a:t>(may be due to other flow), node C instead of routing to F it routes to node B. </a:t>
            </a:r>
          </a:p>
          <a:p>
            <a:r>
              <a:rPr lang="en-US" baseline="0" dirty="0" smtClean="0"/>
              <a:t>This situation occurs </a:t>
            </a:r>
            <a:r>
              <a:rPr lang="en-US" baseline="0" dirty="0" err="1" smtClean="0"/>
              <a:t>everytime</a:t>
            </a:r>
            <a:r>
              <a:rPr lang="en-US" baseline="0" dirty="0" smtClean="0"/>
              <a:t> node F’s queue increases in burst and node B is not yet learnt about it. </a:t>
            </a:r>
          </a:p>
          <a:p>
            <a:pPr lvl="1"/>
            <a:r>
              <a:rPr lang="en-US" baseline="0" dirty="0" smtClean="0"/>
              <a:t>It can be of order of ms. (about 200 packets.). We use of the shelf </a:t>
            </a:r>
            <a:r>
              <a:rPr lang="en-US" sz="2100" kern="0" dirty="0" smtClean="0"/>
              <a:t>Split horizon rule is </a:t>
            </a:r>
            <a:r>
              <a:rPr lang="en-US" sz="2100" kern="0" dirty="0" smtClean="0">
                <a:solidFill>
                  <a:srgbClr val="0000FF"/>
                </a:solidFill>
              </a:rPr>
              <a:t>used to prevent routing loops</a:t>
            </a:r>
            <a:endParaRPr lang="en-US" sz="2100" kern="0" dirty="0" smtClean="0"/>
          </a:p>
          <a:p>
            <a:pPr lvl="2"/>
            <a:r>
              <a:rPr lang="en-US" sz="2000" dirty="0" smtClean="0"/>
              <a:t>Node C knows B’s next hop is C</a:t>
            </a:r>
            <a:endParaRPr lang="en-US" dirty="0" smtClean="0"/>
          </a:p>
          <a:p>
            <a:pPr lvl="2"/>
            <a:r>
              <a:rPr lang="en-US" sz="2000" dirty="0" smtClean="0"/>
              <a:t>C sets </a:t>
            </a:r>
            <a:r>
              <a:rPr lang="en-US" sz="2000" i="1" dirty="0" smtClean="0"/>
              <a:t>V</a:t>
            </a:r>
            <a:r>
              <a:rPr lang="en-US" sz="2000" baseline="-25000" dirty="0" smtClean="0"/>
              <a:t>B  </a:t>
            </a:r>
            <a:r>
              <a:rPr lang="en-US" sz="2000" dirty="0" smtClean="0"/>
              <a:t>= ∞, C does not learn from B</a:t>
            </a:r>
          </a:p>
          <a:p>
            <a:pPr lvl="2">
              <a:buClr>
                <a:srgbClr val="009DD9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A node advertises routes as unreachable to the node through which they were learned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(19</a:t>
            </a:r>
            <a:r>
              <a:rPr lang="en-US" baseline="0" dirty="0" smtClean="0"/>
              <a:t> minutes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1050</a:t>
            </a:r>
          </a:p>
          <a:p>
            <a:r>
              <a:rPr lang="en-US" dirty="0" smtClean="0"/>
              <a:t>There is other issue of delay and link probability curve. 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had a assumption that the delay is inversely proportional to  link probabilities. </a:t>
            </a:r>
          </a:p>
          <a:p>
            <a:r>
              <a:rPr lang="en-US" baseline="0" dirty="0" smtClean="0"/>
              <a:t>However the curve is difficult to characterize. Furthermore , packets are dropped after </a:t>
            </a:r>
            <a:r>
              <a:rPr lang="en-US" baseline="0" dirty="0" err="1" smtClean="0"/>
              <a:t>retry_max</a:t>
            </a:r>
            <a:r>
              <a:rPr lang="en-US" baseline="0" dirty="0" smtClean="0"/>
              <a:t>, which we did not take into account. Here we choose a </a:t>
            </a:r>
            <a:r>
              <a:rPr lang="en-US" baseline="0" dirty="0" err="1" smtClean="0"/>
              <a:t>naaiv</a:t>
            </a:r>
            <a:r>
              <a:rPr lang="en-US" baseline="0" dirty="0" smtClean="0"/>
              <a:t> solution. We neglect the links with </a:t>
            </a:r>
            <a:r>
              <a:rPr lang="en-US" baseline="0" dirty="0" err="1" smtClean="0"/>
              <a:t>p</a:t>
            </a:r>
            <a:r>
              <a:rPr lang="en-US" baseline="0" dirty="0" smtClean="0"/>
              <a:t>&lt; threshold. In this figure we plot the mean delay as the threshold is changed. For low threshold, the packets are routed along bad links, as their link qualities are overestimated.  </a:t>
            </a:r>
          </a:p>
          <a:p>
            <a:r>
              <a:rPr lang="en-US" baseline="0" dirty="0" smtClean="0"/>
              <a:t>In this work we choose a threshold of 0.6. </a:t>
            </a:r>
            <a:endParaRPr lang="en-US" dirty="0" smtClean="0"/>
          </a:p>
          <a:p>
            <a:r>
              <a:rPr lang="en-US" dirty="0" smtClean="0"/>
              <a:t>What 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retry_max</a:t>
            </a:r>
            <a:r>
              <a:rPr lang="en-US" baseline="0" dirty="0" smtClean="0"/>
              <a:t>.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now describe the experimental</a:t>
            </a:r>
            <a:r>
              <a:rPr lang="en-US" baseline="0" dirty="0" smtClean="0"/>
              <a:t> setup of CDP. </a:t>
            </a: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Indoor Network of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Alix</a:t>
            </a:r>
            <a:r>
              <a:rPr lang="en-US" sz="2000" dirty="0" smtClean="0">
                <a:latin typeface="Times New Roman"/>
                <a:cs typeface="Times New Roman"/>
              </a:rPr>
              <a:t> nodes in Atkinson Hall (Calit2)  500Mhz CPU and 1GB flash.</a:t>
            </a: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MAC: </a:t>
            </a:r>
            <a:r>
              <a:rPr lang="en-US" sz="2000" dirty="0" err="1" smtClean="0">
                <a:latin typeface="Times New Roman"/>
                <a:cs typeface="Times New Roman"/>
              </a:rPr>
              <a:t>Atheros</a:t>
            </a:r>
            <a:r>
              <a:rPr lang="en-US" sz="2000" dirty="0" smtClean="0">
                <a:latin typeface="Times New Roman"/>
                <a:cs typeface="Times New Roman"/>
              </a:rPr>
              <a:t> IEEE 802.11 chipset (5212) using the </a:t>
            </a:r>
            <a:r>
              <a:rPr lang="en-US" sz="2000" dirty="0" err="1" smtClean="0">
                <a:latin typeface="Times New Roman"/>
                <a:cs typeface="Times New Roman"/>
              </a:rPr>
              <a:t>MadWifi</a:t>
            </a:r>
            <a:r>
              <a:rPr lang="en-US" sz="2000" dirty="0" smtClean="0">
                <a:latin typeface="Times New Roman"/>
                <a:cs typeface="Times New Roman"/>
              </a:rPr>
              <a:t>-NG driver</a:t>
            </a:r>
            <a:r>
              <a:rPr lang="en-US" sz="2000" dirty="0" smtClean="0"/>
              <a:t>.</a:t>
            </a: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Multiple hops (5 hops maximum)</a:t>
            </a: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13 </a:t>
            </a:r>
            <a:r>
              <a:rPr lang="en-US" sz="2000" dirty="0" err="1" smtClean="0">
                <a:latin typeface="Times New Roman"/>
                <a:cs typeface="Times New Roman"/>
              </a:rPr>
              <a:t>dBm</a:t>
            </a:r>
            <a:r>
              <a:rPr lang="en-US" sz="2000" dirty="0" smtClean="0">
                <a:latin typeface="Times New Roman"/>
                <a:cs typeface="Times New Roman"/>
              </a:rPr>
              <a:t> transmit power</a:t>
            </a: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4 neighbors average</a:t>
            </a:r>
          </a:p>
          <a:p>
            <a:pPr marL="639763" lvl="1" indent="-246063">
              <a:buClr>
                <a:srgbClr val="3366FF"/>
              </a:buClr>
            </a:pP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en-US" sz="2000" baseline="0" dirty="0" smtClean="0">
                <a:latin typeface="Times New Roman"/>
                <a:cs typeface="Times New Roman"/>
              </a:rPr>
              <a:t> </a:t>
            </a:r>
            <a:r>
              <a:rPr lang="en-US" sz="2000" baseline="0" dirty="0" err="1" smtClean="0">
                <a:latin typeface="Times New Roman"/>
                <a:cs typeface="Times New Roman"/>
              </a:rPr>
              <a:t>comparitive</a:t>
            </a:r>
            <a:r>
              <a:rPr lang="en-US" sz="2000" baseline="0" dirty="0" smtClean="0">
                <a:latin typeface="Times New Roman"/>
                <a:cs typeface="Times New Roman"/>
              </a:rPr>
              <a:t> protocols used are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Comparative protocols:</a:t>
            </a:r>
          </a:p>
          <a:p>
            <a:pPr lvl="2">
              <a:buClr>
                <a:srgbClr val="3366FF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SRCR</a:t>
            </a:r>
          </a:p>
          <a:p>
            <a:pPr lvl="2">
              <a:buClr>
                <a:srgbClr val="3366FF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Back Pressure (BP)</a:t>
            </a:r>
          </a:p>
          <a:p>
            <a:pPr lvl="2">
              <a:buClr>
                <a:srgbClr val="3366FF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Enhanced Back Pressure (E-BP).</a:t>
            </a:r>
            <a:r>
              <a:rPr lang="en-US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2">
              <a:buClr>
                <a:srgbClr val="3366FF"/>
              </a:buClr>
              <a:buFontTx/>
              <a:buChar char="•"/>
            </a:pPr>
            <a:endParaRPr lang="en-US" sz="2000" baseline="0" dirty="0" smtClean="0">
              <a:solidFill>
                <a:srgbClr val="000000"/>
              </a:solidFill>
              <a:latin typeface="Times New Roman" pitchFamily="18" charset="0"/>
              <a:cs typeface="Times New Roman"/>
            </a:endParaRPr>
          </a:p>
          <a:p>
            <a:pPr lvl="1">
              <a:buClr>
                <a:srgbClr val="3366FF"/>
              </a:buClr>
              <a:buFontTx/>
              <a:buChar char="•"/>
            </a:pPr>
            <a:r>
              <a:rPr lang="en-US" sz="2000" baseline="0" dirty="0" smtClean="0">
                <a:solidFill>
                  <a:srgbClr val="000000"/>
                </a:solidFill>
                <a:latin typeface="Times New Roman" pitchFamily="18" charset="0"/>
                <a:cs typeface="Times New Roman"/>
              </a:rPr>
              <a:t>The performance metrics used are </a:t>
            </a:r>
            <a:r>
              <a:rPr lang="en-US" sz="2000" dirty="0" smtClean="0">
                <a:solidFill>
                  <a:srgbClr val="000000"/>
                </a:solidFill>
              </a:rPr>
              <a:t>Mean end to end delay</a:t>
            </a:r>
          </a:p>
          <a:p>
            <a:pPr lvl="1">
              <a:buClr>
                <a:srgbClr val="3366FF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Mean delivery ratio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A9562-9BC0-4FCF-B926-621D9DF92EB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now consider a canonical example,</a:t>
            </a:r>
            <a:r>
              <a:rPr lang="en-US" baseline="0" dirty="0" smtClean="0"/>
              <a:t> which shows a high gain for CDP. In this example the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Flow from node 10-17 is congested from the flow 14-16. 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This</a:t>
            </a:r>
            <a:r>
              <a:rPr lang="en-US" baseline="0" dirty="0" smtClean="0"/>
              <a:t> plot plots the next hop for nodes 10, 14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SRCR being unaware of the congestion at node 10 routes the packets through node 16.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While CDP detects the congestion at node 16 and routes the packets through node 16.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Finally E-BP, spreads the packets and result in high delay. Next we plot the mean delay and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/>
              <a:t>Delivary</a:t>
            </a:r>
            <a:r>
              <a:rPr lang="en-US" baseline="0" dirty="0" smtClean="0"/>
              <a:t> ratio for these protocols. CDP shows about 50x improvement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delay and 100x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BP.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Note that in this canonical example, short flow has </a:t>
            </a:r>
            <a:r>
              <a:rPr lang="en-US" baseline="0" dirty="0" err="1" smtClean="0"/>
              <a:t>heigher</a:t>
            </a:r>
            <a:r>
              <a:rPr lang="en-US" baseline="0" dirty="0" smtClean="0"/>
              <a:t> input rate, so that it can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Effectively congest the network</a:t>
            </a:r>
            <a:endParaRPr 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5CED7F-982D-42A6-AD20-DFE9BC0B2F9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have observed </a:t>
            </a:r>
            <a:r>
              <a:rPr lang="en-US" dirty="0" err="1" smtClean="0"/>
              <a:t>tha</a:t>
            </a:r>
            <a:r>
              <a:rPr lang="en-US" dirty="0" smtClean="0"/>
              <a:t> backpressure</a:t>
            </a:r>
            <a:r>
              <a:rPr lang="en-US" baseline="0" dirty="0" smtClean="0"/>
              <a:t> performs poorly, hence in some of the examples, I have only plotted against SRCR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In the next</a:t>
            </a:r>
            <a:r>
              <a:rPr lang="en-US" baseline="0" dirty="0" smtClean="0"/>
              <a:t> plots, we plot the performance result for the canonical example as the input rate is varied.. We have observed that  as the UDP input rate is varied, there is a high gain for CDP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delay and </a:t>
            </a:r>
            <a:r>
              <a:rPr lang="en-US" baseline="0" dirty="0" err="1" smtClean="0"/>
              <a:t>delivary</a:t>
            </a:r>
            <a:r>
              <a:rPr lang="en-US" baseline="0" dirty="0" smtClean="0"/>
              <a:t> ratio. 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(26.30 minutes)</a:t>
            </a:r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5BAE4B-F431-C84B-B3CA-EABDBECB71A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We envisage wireless mesh networks to develop soon also an a compliment for </a:t>
            </a:r>
          </a:p>
          <a:p>
            <a:r>
              <a:rPr lang="en-US" dirty="0" smtClean="0"/>
              <a:t>Cellular </a:t>
            </a:r>
            <a:r>
              <a:rPr lang="en-US" dirty="0" err="1" smtClean="0"/>
              <a:t>entworks</a:t>
            </a:r>
            <a:r>
              <a:rPr lang="en-US" dirty="0" smtClean="0"/>
              <a:t>. These are </a:t>
            </a:r>
            <a:r>
              <a:rPr lang="en-US" dirty="0" err="1" smtClean="0"/>
              <a:t>typicallly</a:t>
            </a:r>
            <a:r>
              <a:rPr lang="en-US" dirty="0" smtClean="0"/>
              <a:t> fixed, unlimited </a:t>
            </a:r>
            <a:r>
              <a:rPr lang="en-US" dirty="0" err="1" smtClean="0"/>
              <a:t>enery</a:t>
            </a:r>
            <a:r>
              <a:rPr lang="en-US" dirty="0" smtClean="0"/>
              <a:t>. The </a:t>
            </a:r>
            <a:r>
              <a:rPr lang="en-US" dirty="0" err="1" smtClean="0"/>
              <a:t>dynamsn</a:t>
            </a:r>
            <a:r>
              <a:rPr lang="en-US" dirty="0" smtClean="0"/>
              <a:t> for </a:t>
            </a:r>
            <a:r>
              <a:rPr lang="en-US" dirty="0" err="1" smtClean="0"/>
              <a:t>ilnk</a:t>
            </a:r>
            <a:r>
              <a:rPr lang="en-US" dirty="0" smtClean="0"/>
              <a:t> quality. We need to optimize over high throughput, delay and balancing load.  	(35)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F8F759-CFD9-418F-A92B-9EB644B47D2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This</a:t>
            </a:r>
            <a:r>
              <a:rPr lang="en-US" baseline="0" dirty="0" smtClean="0"/>
              <a:t> second example, plots similar result, when the flow from node 4-8 is congested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due to other green flow. 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5BAE4B-F431-C84B-B3CA-EABDBECB71A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When</a:t>
            </a:r>
            <a:r>
              <a:rPr lang="en-US" baseline="0" dirty="0" smtClean="0"/>
              <a:t> we have single flow, we do not have any gain over </a:t>
            </a:r>
            <a:r>
              <a:rPr lang="en-US" baseline="0" dirty="0" err="1" smtClean="0"/>
              <a:t>srcr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5BAE4B-F431-C84B-B3CA-EABDBECB71A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However,</a:t>
            </a:r>
            <a:r>
              <a:rPr lang="en-US" baseline="0" dirty="0" smtClean="0"/>
              <a:t> the gain is not for free.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When we route the packets along multiple paths there is an increase in number of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Interferes. This decreases the gain in the CDP. Here we plot the effect of due to interflow interference. Here green flow interferes with the two routing paths for the orange flow.  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5BAE4B-F431-C84B-B3CA-EABDBECB71A0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1400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In this plot, we show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efffect</a:t>
            </a:r>
            <a:r>
              <a:rPr lang="en-US" baseline="0" dirty="0" smtClean="0"/>
              <a:t> of interference increase due to the same flow i.e. </a:t>
            </a:r>
            <a:r>
              <a:rPr lang="en-US" baseline="0" dirty="0" err="1" smtClean="0"/>
              <a:t>intraflow</a:t>
            </a:r>
            <a:r>
              <a:rPr lang="en-US" baseline="0" dirty="0" smtClean="0"/>
              <a:t> interference. Here the two routing paths 13-7 and 13-5-10-7 interfere with </a:t>
            </a:r>
            <a:r>
              <a:rPr lang="en-US" baseline="0" dirty="0" err="1" smtClean="0"/>
              <a:t>eachother</a:t>
            </a:r>
            <a:r>
              <a:rPr lang="en-US" baseline="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 To magnify the effect of interference, we have artificially increased the power at nodes 7,10.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Here, multiple paths degrade the performance as shown in figure. </a:t>
            </a:r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5BAE4B-F431-C84B-B3CA-EABDBECB71A0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 have seen</a:t>
            </a:r>
            <a:r>
              <a:rPr lang="en-US" baseline="0" dirty="0" smtClean="0"/>
              <a:t>, we now state the rule of thumb for the performance </a:t>
            </a:r>
          </a:p>
          <a:p>
            <a:pPr lvl="1"/>
            <a:r>
              <a:rPr lang="en-US" baseline="0" dirty="0" smtClean="0"/>
              <a:t>Improvement. CDP shows improvement when 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Network provides diversity</a:t>
            </a:r>
            <a:r>
              <a:rPr lang="en-US" dirty="0" smtClean="0">
                <a:cs typeface="Times New Roman"/>
              </a:rPr>
              <a:t> 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  <a:cs typeface="Times New Roman"/>
              </a:rPr>
              <a:t>and</a:t>
            </a:r>
            <a:r>
              <a:rPr lang="en-US" sz="2400" baseline="0" dirty="0" smtClean="0">
                <a:solidFill>
                  <a:srgbClr val="000000"/>
                </a:solidFill>
                <a:cs typeface="Times New Roman"/>
              </a:rPr>
              <a:t> there are m</a:t>
            </a:r>
            <a:r>
              <a:rPr lang="en-US" sz="2400" dirty="0" smtClean="0">
                <a:solidFill>
                  <a:srgbClr val="000000"/>
                </a:solidFill>
                <a:cs typeface="Times New Roman"/>
              </a:rPr>
              <a:t>any multi-hop routes are available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cs typeface="Times New Roman"/>
              </a:rPr>
              <a:t>and many short length flows congest long length flow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cs typeface="Times New Roman"/>
              </a:rPr>
              <a:t>And</a:t>
            </a:r>
            <a:r>
              <a:rPr lang="en-US" sz="2600" baseline="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cs typeface="Times New Roman"/>
              </a:rPr>
              <a:t>Interflow and </a:t>
            </a:r>
            <a:r>
              <a:rPr lang="en-US" sz="2600" dirty="0" err="1" smtClean="0">
                <a:solidFill>
                  <a:srgbClr val="000000"/>
                </a:solidFill>
                <a:cs typeface="Times New Roman"/>
              </a:rPr>
              <a:t>intraflow</a:t>
            </a:r>
            <a:r>
              <a:rPr lang="en-US" sz="2600" dirty="0" smtClean="0">
                <a:solidFill>
                  <a:srgbClr val="000000"/>
                </a:solidFill>
                <a:cs typeface="Times New Roman"/>
              </a:rPr>
              <a:t> interference do not dominate the congestion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</a:t>
            </a:r>
            <a:r>
              <a:rPr lang="en-US" baseline="0" dirty="0" smtClean="0"/>
              <a:t> we perform the experiments with UDP.  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choose </a:t>
            </a:r>
            <a:r>
              <a:rPr lang="en-US" dirty="0" smtClean="0"/>
              <a:t>Random source destination pairs with multiple concurrent flows (2 flows)</a:t>
            </a:r>
          </a:p>
          <a:p>
            <a:r>
              <a:rPr lang="en-US" dirty="0" smtClean="0"/>
              <a:t>We choose UDP rates randomly </a:t>
            </a:r>
          </a:p>
          <a:p>
            <a:r>
              <a:rPr lang="en-US" dirty="0" smtClean="0"/>
              <a:t>We consider 10 random topologies</a:t>
            </a:r>
            <a:r>
              <a:rPr lang="en-US" baseline="0" dirty="0" smtClean="0"/>
              <a:t> with </a:t>
            </a:r>
            <a:r>
              <a:rPr lang="en-US" dirty="0" smtClean="0"/>
              <a:t>80 sample points</a:t>
            </a:r>
          </a:p>
          <a:p>
            <a:r>
              <a:rPr lang="en-US" smtClean="0"/>
              <a:t>We plot </a:t>
            </a:r>
            <a:r>
              <a:rPr lang="en-US" dirty="0" smtClean="0"/>
              <a:t>CDF of </a:t>
            </a:r>
          </a:p>
          <a:p>
            <a:pPr lvl="1"/>
            <a:r>
              <a:rPr lang="en-US" dirty="0" smtClean="0"/>
              <a:t> mean delay of CDP  - mean delay of candidate protocol</a:t>
            </a:r>
          </a:p>
          <a:p>
            <a:pPr lvl="1"/>
            <a:r>
              <a:rPr lang="en-US" dirty="0" smtClean="0"/>
              <a:t> Ratio of delivery ratios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1500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Next</a:t>
            </a:r>
            <a:r>
              <a:rPr lang="en-US" baseline="0" dirty="0" smtClean="0"/>
              <a:t> we plot the performance result when random source destination pairs are chosen. It has about 80 points. We can see that about 30%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Of the pair are getter and there is no loss. 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One </a:t>
            </a:r>
            <a:r>
              <a:rPr lang="en-US" baseline="0" dirty="0" err="1" smtClean="0"/>
              <a:t>interestering</a:t>
            </a:r>
            <a:r>
              <a:rPr lang="en-US" baseline="0" dirty="0" smtClean="0"/>
              <a:t> point is backpressure </a:t>
            </a:r>
            <a:r>
              <a:rPr lang="en-US" baseline="0" dirty="0" err="1" smtClean="0"/>
              <a:t>performacne</a:t>
            </a:r>
            <a:r>
              <a:rPr lang="en-US" baseline="0" dirty="0" smtClean="0"/>
              <a:t> is poorer </a:t>
            </a:r>
            <a:r>
              <a:rPr lang="en-US" baseline="0" dirty="0" err="1" smtClean="0"/>
              <a:t>comapred</a:t>
            </a:r>
            <a:r>
              <a:rPr lang="en-US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(34)</a:t>
            </a: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F87E1A-CCC7-4C23-AC72-70E335CC45B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66F91-210B-4CEA-AF29-BA42576361E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1500</a:t>
            </a:r>
          </a:p>
          <a:p>
            <a:r>
              <a:rPr lang="en-US" dirty="0" smtClean="0"/>
              <a:t>TCP receives packets out</a:t>
            </a:r>
            <a:r>
              <a:rPr lang="en-US" baseline="0" dirty="0" smtClean="0"/>
              <a:t> of order. </a:t>
            </a:r>
          </a:p>
          <a:p>
            <a:r>
              <a:rPr lang="en-US" baseline="0" dirty="0" smtClean="0"/>
              <a:t>TCP receiver accepts packets in sequences. </a:t>
            </a:r>
          </a:p>
          <a:p>
            <a:r>
              <a:rPr lang="en-US" baseline="0" dirty="0" smtClean="0"/>
              <a:t>TCP </a:t>
            </a:r>
            <a:r>
              <a:rPr lang="en-US" baseline="0" dirty="0" err="1" smtClean="0"/>
              <a:t>acks</a:t>
            </a:r>
            <a:r>
              <a:rPr lang="en-US" baseline="0" dirty="0" smtClean="0"/>
              <a:t> demands for the packets that it was actually waiting.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1650</a:t>
            </a:r>
          </a:p>
          <a:p>
            <a:r>
              <a:rPr lang="en-US" dirty="0" smtClean="0"/>
              <a:t>Next, I am going to discuss what are</a:t>
            </a:r>
            <a:r>
              <a:rPr lang="en-US" baseline="0" dirty="0" smtClean="0"/>
              <a:t> goals in near future..</a:t>
            </a:r>
            <a:endParaRPr lang="en-US" dirty="0" smtClean="0"/>
          </a:p>
          <a:p>
            <a:r>
              <a:rPr lang="en-US" dirty="0" smtClean="0"/>
              <a:t>We are currently investing the impact of TCP and</a:t>
            </a:r>
            <a:r>
              <a:rPr lang="en-US" baseline="0" dirty="0" smtClean="0"/>
              <a:t> mixed TCP/UDP traffic on CDP. </a:t>
            </a:r>
          </a:p>
          <a:p>
            <a:r>
              <a:rPr lang="en-US" baseline="0" dirty="0" smtClean="0"/>
              <a:t>We have also started looking at multi-rate version, wherein, we utilize the multiple rates available at the MAC</a:t>
            </a:r>
          </a:p>
          <a:p>
            <a:r>
              <a:rPr lang="en-US" baseline="0" dirty="0" smtClean="0"/>
              <a:t>Layer. We have some initial implementations for </a:t>
            </a:r>
            <a:r>
              <a:rPr lang="en-US" baseline="0" dirty="0" err="1" smtClean="0"/>
              <a:t>prio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research objective of my work are as follows: First I </a:t>
            </a:r>
            <a:r>
              <a:rPr lang="en-US" baseline="0" dirty="0" smtClean="0"/>
              <a:t> would like to design </a:t>
            </a:r>
          </a:p>
          <a:p>
            <a:r>
              <a:rPr lang="en-US" baseline="0" dirty="0" smtClean="0"/>
              <a:t>a routing policy </a:t>
            </a:r>
            <a:r>
              <a:rPr lang="en-US" sz="1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exhibits good delay performance</a:t>
            </a:r>
            <a:r>
              <a:rPr lang="en-US" sz="12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0" baseline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Here, I will describe the CDP protocol, </a:t>
            </a:r>
          </a:p>
          <a:p>
            <a:r>
              <a:rPr lang="en-US" sz="1200" b="0" baseline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Where I will propose the metric which reacts to the congestion. Then, I will </a:t>
            </a:r>
            <a:r>
              <a:rPr lang="en-US" sz="1200" b="0" baseline="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decrscibe</a:t>
            </a:r>
            <a:r>
              <a:rPr lang="en-US" sz="1200" b="0" baseline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the experimental </a:t>
            </a:r>
            <a:r>
              <a:rPr lang="en-US" sz="1200" b="0" baseline="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testbed</a:t>
            </a:r>
            <a:r>
              <a:rPr lang="en-US" sz="1200" b="0" baseline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in Calit2. Finally, I will evaluate the CDP by comparing the performance </a:t>
            </a:r>
            <a:endParaRPr lang="en-US" sz="1200" b="0" baseline="0" dirty="0" smtClean="0">
              <a:solidFill>
                <a:schemeClr val="tx1"/>
              </a:solidFill>
              <a:latin typeface="+mn-lt"/>
              <a:cs typeface="ＭＳ Ｐゴシック" charset="-128"/>
            </a:endParaRPr>
          </a:p>
          <a:p>
            <a:r>
              <a:rPr lang="en-US" sz="1200" b="0" baseline="0" dirty="0" err="1" smtClean="0">
                <a:solidFill>
                  <a:schemeClr val="tx1"/>
                </a:solidFill>
                <a:latin typeface="+mn-lt"/>
                <a:cs typeface="ＭＳ Ｐゴシック" charset="-128"/>
              </a:rPr>
              <a:t>Compatitive</a:t>
            </a:r>
            <a:r>
              <a:rPr lang="en-US" sz="1200" b="0" baseline="0" dirty="0" smtClean="0">
                <a:solidFill>
                  <a:schemeClr val="tx1"/>
                </a:solidFill>
                <a:latin typeface="+mn-lt"/>
                <a:cs typeface="ＭＳ Ｐゴシック" charset="-128"/>
              </a:rPr>
              <a:t> </a:t>
            </a:r>
            <a:r>
              <a:rPr lang="en-US" sz="1200" b="0" baseline="0" dirty="0" smtClean="0">
                <a:solidFill>
                  <a:schemeClr val="tx1"/>
                </a:solidFill>
                <a:latin typeface="+mn-lt"/>
                <a:cs typeface="ＭＳ Ｐゴシック" charset="-128"/>
              </a:rPr>
              <a:t>protocols .  </a:t>
            </a:r>
            <a:r>
              <a:rPr lang="en-US" sz="1200" b="0" baseline="0" dirty="0" smtClean="0">
                <a:solidFill>
                  <a:schemeClr val="tx1"/>
                </a:solidFill>
                <a:latin typeface="+mn-lt"/>
                <a:cs typeface="ＭＳ Ｐゴシック" charset="-128"/>
              </a:rPr>
              <a:t>In the next </a:t>
            </a:r>
            <a:r>
              <a:rPr lang="en-US" sz="1200" b="0" baseline="0" dirty="0" smtClean="0">
                <a:solidFill>
                  <a:schemeClr val="tx1"/>
                </a:solidFill>
                <a:latin typeface="+mn-lt"/>
                <a:cs typeface="ＭＳ Ｐゴシック" charset="-128"/>
              </a:rPr>
              <a:t>part 	I will briefly describe, </a:t>
            </a:r>
            <a:r>
              <a:rPr lang="en-US" sz="1200" b="0" baseline="0" dirty="0" smtClean="0">
                <a:solidFill>
                  <a:schemeClr val="tx1"/>
                </a:solidFill>
                <a:latin typeface="+mn-lt"/>
                <a:cs typeface="ＭＳ Ｐゴシック" charset="-128"/>
              </a:rPr>
              <a:t>I will describe the design of the </a:t>
            </a:r>
            <a:r>
              <a:rPr lang="en-US" sz="1200" b="0" baseline="0" dirty="0" err="1" smtClean="0">
                <a:solidFill>
                  <a:schemeClr val="tx1"/>
                </a:solidFill>
                <a:latin typeface="+mn-lt"/>
                <a:cs typeface="ＭＳ Ｐゴシック" charset="-128"/>
              </a:rPr>
              <a:t>opprtunistic</a:t>
            </a:r>
            <a:r>
              <a:rPr lang="en-US" sz="1200" b="0" baseline="0" dirty="0" smtClean="0">
                <a:solidFill>
                  <a:schemeClr val="tx1"/>
                </a:solidFill>
                <a:latin typeface="+mn-lt"/>
                <a:cs typeface="ＭＳ Ｐゴシック" charset="-128"/>
              </a:rPr>
              <a:t> routing policy that enhances the </a:t>
            </a:r>
            <a:r>
              <a:rPr lang="en-US" sz="1200" b="0" baseline="0" dirty="0" err="1" smtClean="0">
                <a:solidFill>
                  <a:schemeClr val="tx1"/>
                </a:solidFill>
                <a:latin typeface="+mn-lt"/>
                <a:cs typeface="ＭＳ Ｐゴシック" charset="-128"/>
              </a:rPr>
              <a:t>thoughput</a:t>
            </a:r>
            <a:r>
              <a:rPr lang="en-US" sz="1200" b="0" baseline="0" dirty="0" smtClean="0">
                <a:solidFill>
                  <a:schemeClr val="tx1"/>
                </a:solidFill>
                <a:latin typeface="+mn-lt"/>
                <a:cs typeface="ＭＳ Ｐゴシック" charset="-128"/>
              </a:rPr>
              <a:t> by </a:t>
            </a:r>
            <a:r>
              <a:rPr lang="en-US" sz="1200" b="0" baseline="0" dirty="0" err="1" smtClean="0">
                <a:solidFill>
                  <a:schemeClr val="tx1"/>
                </a:solidFill>
                <a:latin typeface="+mn-lt"/>
                <a:cs typeface="ＭＳ Ｐゴシック" charset="-128"/>
              </a:rPr>
              <a:t>minizing</a:t>
            </a:r>
            <a:r>
              <a:rPr lang="en-US" sz="1200" b="0" baseline="0" dirty="0" smtClean="0">
                <a:solidFill>
                  <a:schemeClr val="tx1"/>
                </a:solidFill>
                <a:latin typeface="+mn-lt"/>
                <a:cs typeface="ＭＳ Ｐゴシック" charset="-128"/>
              </a:rPr>
              <a:t> the expected number of transmissions.  </a:t>
            </a:r>
            <a:endParaRPr lang="en-US" sz="1200" b="0" baseline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1650</a:t>
            </a:r>
          </a:p>
          <a:p>
            <a:r>
              <a:rPr lang="en-US" dirty="0" smtClean="0"/>
              <a:t>We are currently investing the impact of TCP and</a:t>
            </a:r>
            <a:r>
              <a:rPr lang="en-US" baseline="0" dirty="0" smtClean="0"/>
              <a:t> mixed TCP/UDP traffic on CDP. </a:t>
            </a:r>
          </a:p>
          <a:p>
            <a:r>
              <a:rPr lang="en-US" baseline="0" dirty="0" smtClean="0"/>
              <a:t>We have also started looking at multi-rate version, wherein, we utilize the multiple rates </a:t>
            </a:r>
            <a:r>
              <a:rPr lang="en-US" baseline="0" dirty="0" err="1" smtClean="0"/>
              <a:t>avaivailable</a:t>
            </a:r>
            <a:r>
              <a:rPr lang="en-US" baseline="0" dirty="0" smtClean="0"/>
              <a:t> at the MAC</a:t>
            </a:r>
          </a:p>
          <a:p>
            <a:r>
              <a:rPr lang="en-US" baseline="0" dirty="0" smtClean="0"/>
              <a:t>Layer. We have some initial implementations for </a:t>
            </a:r>
            <a:r>
              <a:rPr lang="en-US" baseline="0" dirty="0" err="1" smtClean="0"/>
              <a:t>prio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40.5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throughput</a:t>
            </a:r>
            <a:r>
              <a:rPr lang="en-US" baseline="0" dirty="0" smtClean="0"/>
              <a:t> improving policies require link probabilities to be known. </a:t>
            </a:r>
            <a:endParaRPr lang="en-US" dirty="0" smtClean="0"/>
          </a:p>
          <a:p>
            <a:r>
              <a:rPr lang="en-US" dirty="0" smtClean="0"/>
              <a:t>As said, we will first</a:t>
            </a:r>
            <a:r>
              <a:rPr lang="en-US" baseline="0" dirty="0" smtClean="0"/>
              <a:t> design opportunistic routing policy which </a:t>
            </a:r>
          </a:p>
          <a:p>
            <a:r>
              <a:rPr lang="en-US" baseline="0" dirty="0" smtClean="0"/>
              <a:t>Minimizes expected number of transmissions</a:t>
            </a:r>
            <a:endParaRPr lang="en-US" dirty="0" smtClean="0"/>
          </a:p>
          <a:p>
            <a:r>
              <a:rPr lang="en-US" dirty="0" smtClean="0"/>
              <a:t>(40)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(30)</a:t>
            </a:r>
          </a:p>
          <a:p>
            <a:r>
              <a:rPr lang="en-US" dirty="0" smtClean="0"/>
              <a:t>The idea</a:t>
            </a:r>
            <a:r>
              <a:rPr lang="en-US" baseline="0" dirty="0" smtClean="0"/>
              <a:t> of AdaptOR is to get the best of the two worlds.</a:t>
            </a:r>
          </a:p>
          <a:p>
            <a:r>
              <a:rPr lang="en-US" baseline="0" dirty="0" smtClean="0"/>
              <a:t>There are opportunistic routing protocols, EXOR, SRCR, GERAF, which require topology information, while </a:t>
            </a:r>
            <a:r>
              <a:rPr lang="en-US" baseline="0" dirty="0" err="1" smtClean="0"/>
              <a:t>q</a:t>
            </a:r>
            <a:r>
              <a:rPr lang="en-US" baseline="0" dirty="0" smtClean="0"/>
              <a:t>-routing, ant-routing use dedicated probe packets to learn the topology. In this work, we pose the question, by removing the topology information can we </a:t>
            </a:r>
            <a:r>
              <a:rPr lang="en-US" baseline="0" dirty="0" err="1" smtClean="0"/>
              <a:t>efficeintly</a:t>
            </a:r>
            <a:r>
              <a:rPr lang="en-US" baseline="0" dirty="0" smtClean="0"/>
              <a:t> route the packets.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(50) In</a:t>
            </a:r>
            <a:r>
              <a:rPr lang="en-US" baseline="0" dirty="0" smtClean="0"/>
              <a:t> opportunistic routing, the routing decisions are made based on actual transmissions outcomes via a three-way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Handshake.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  First, in  transmission stage the packet is transmitted.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 In acknowledgement stage, the packet is acknowledged.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 Finally in the relay stage the transmitter decides on the relay node.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 The opportunistic routing exploits broadcast nature of wireless medium, by utilizing the path diversity available in many settings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And long hops which might me available in wireless medium. 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CBCAF8-6063-40D7-92B2-5AEFEF05BF69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宋体" charset="-122"/>
                <a:cs typeface="宋体" charset="-122"/>
              </a:rPr>
              <a:t>70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宋体" charset="-122"/>
                <a:cs typeface="宋体" charset="-122"/>
              </a:rPr>
              <a:t>When the topology is known, it known that there </a:t>
            </a:r>
            <a:r>
              <a:rPr lang="en-US" dirty="0" err="1">
                <a:latin typeface="Arial" charset="0"/>
                <a:ea typeface="宋体" charset="-122"/>
                <a:cs typeface="宋体" charset="-122"/>
              </a:rPr>
              <a:t>exisits</a:t>
            </a:r>
            <a:r>
              <a:rPr lang="en-US" dirty="0">
                <a:latin typeface="Arial" charset="0"/>
                <a:ea typeface="宋体" charset="-122"/>
                <a:cs typeface="宋体" charset="-122"/>
              </a:rPr>
              <a:t> a </a:t>
            </a:r>
            <a:r>
              <a:rPr lang="en-US" dirty="0" err="1">
                <a:latin typeface="Arial" charset="0"/>
                <a:ea typeface="宋体" charset="-122"/>
                <a:cs typeface="宋体" charset="-122"/>
              </a:rPr>
              <a:t>ginie</a:t>
            </a:r>
            <a:r>
              <a:rPr lang="en-US" dirty="0">
                <a:latin typeface="Arial" charset="0"/>
                <a:ea typeface="宋体" charset="-122"/>
                <a:cs typeface="宋体" charset="-122"/>
              </a:rPr>
              <a:t> algorithm </a:t>
            </a:r>
            <a:r>
              <a:rPr lang="en-US" dirty="0" err="1">
                <a:latin typeface="Arial" charset="0"/>
                <a:ea typeface="宋体" charset="-122"/>
                <a:cs typeface="宋体" charset="-122"/>
              </a:rPr>
              <a:t>whcich</a:t>
            </a:r>
            <a:r>
              <a:rPr lang="en-US" dirty="0">
                <a:latin typeface="Arial" charset="0"/>
                <a:ea typeface="宋体" charset="-122"/>
                <a:cs typeface="宋体" charset="-122"/>
              </a:rPr>
              <a:t> maximizes the expected reward However, in practice the knowledge of these link </a:t>
            </a:r>
            <a:r>
              <a:rPr lang="en-US" dirty="0" err="1">
                <a:latin typeface="Arial" charset="0"/>
                <a:ea typeface="宋体" charset="-122"/>
                <a:cs typeface="宋体" charset="-122"/>
              </a:rPr>
              <a:t>provbabilites</a:t>
            </a:r>
            <a:r>
              <a:rPr lang="en-US" dirty="0">
                <a:latin typeface="Arial" charset="0"/>
                <a:ea typeface="宋体" charset="-122"/>
                <a:cs typeface="宋体" charset="-122"/>
              </a:rPr>
              <a:t> is </a:t>
            </a:r>
            <a:r>
              <a:rPr lang="en-US" dirty="0" err="1">
                <a:latin typeface="Arial" charset="0"/>
                <a:ea typeface="宋体" charset="-122"/>
                <a:cs typeface="宋体" charset="-122"/>
              </a:rPr>
              <a:t>unkniown</a:t>
            </a:r>
            <a:r>
              <a:rPr lang="en-US" dirty="0">
                <a:latin typeface="Arial" charset="0"/>
                <a:ea typeface="宋体" charset="-122"/>
                <a:cs typeface="宋体" charset="-122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宋体" charset="-122"/>
                <a:cs typeface="宋体" charset="-122"/>
              </a:rPr>
              <a:t>The relays</a:t>
            </a:r>
            <a:r>
              <a:rPr lang="en-US" dirty="0" smtClean="0">
                <a:latin typeface="Arial" charset="0"/>
                <a:ea typeface="宋体" charset="-122"/>
                <a:cs typeface="宋体" charset="-122"/>
              </a:rPr>
              <a:t> closeness </a:t>
            </a:r>
            <a:r>
              <a:rPr lang="en-US" dirty="0">
                <a:latin typeface="Arial" charset="0"/>
                <a:ea typeface="宋体" charset="-122"/>
                <a:cs typeface="宋体" charset="-122"/>
              </a:rPr>
              <a:t>to the destination is incorrectly estimated.</a:t>
            </a:r>
            <a:r>
              <a:rPr lang="en-US" dirty="0" smtClean="0">
                <a:latin typeface="Arial" charset="0"/>
                <a:ea typeface="宋体" charset="-122"/>
                <a:cs typeface="宋体" charset="-122"/>
              </a:rPr>
              <a:t>   (800)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宋体" charset="-122"/>
                <a:cs typeface="宋体" charset="-122"/>
              </a:rPr>
              <a:t>It can result in the performance degradation.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宋体" charset="-122"/>
                <a:cs typeface="宋体" charset="-122"/>
              </a:rPr>
              <a:t>The goal of this talk is to design a universal algorithm which is oblivious to the</a:t>
            </a:r>
            <a:r>
              <a:rPr lang="en-US" dirty="0" smtClean="0">
                <a:latin typeface="Arial" charset="0"/>
                <a:ea typeface="宋体" charset="-122"/>
                <a:cs typeface="宋体" charset="-122"/>
              </a:rPr>
              <a:t> underlying </a:t>
            </a:r>
            <a:r>
              <a:rPr lang="en-US" dirty="0">
                <a:latin typeface="Arial" charset="0"/>
                <a:ea typeface="宋体" charset="-122"/>
                <a:cs typeface="宋体" charset="-122"/>
              </a:rPr>
              <a:t>topology.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宋体" charset="-122"/>
                <a:cs typeface="宋体" charset="-122"/>
              </a:rPr>
              <a:t>We</a:t>
            </a:r>
            <a:r>
              <a:rPr lang="en-US" dirty="0" smtClean="0">
                <a:latin typeface="Arial" charset="0"/>
                <a:ea typeface="宋体" charset="-122"/>
                <a:cs typeface="宋体" charset="-122"/>
              </a:rPr>
              <a:t> present </a:t>
            </a:r>
            <a:r>
              <a:rPr lang="en-US" dirty="0">
                <a:latin typeface="Arial" charset="0"/>
                <a:ea typeface="宋体" charset="-122"/>
                <a:cs typeface="宋体" charset="-122"/>
              </a:rPr>
              <a:t>a D-adaptor algorithm which</a:t>
            </a:r>
            <a:r>
              <a:rPr lang="en-US" dirty="0" smtClean="0">
                <a:latin typeface="Arial" charset="0"/>
                <a:ea typeface="宋体" charset="-122"/>
                <a:cs typeface="宋体" charset="-122"/>
              </a:rPr>
              <a:t> achieves </a:t>
            </a:r>
            <a:r>
              <a:rPr lang="en-US" dirty="0">
                <a:latin typeface="Arial" charset="0"/>
                <a:ea typeface="宋体" charset="-122"/>
                <a:cs typeface="宋体" charset="-122"/>
              </a:rPr>
              <a:t>the goal and maximizes the expected per packet reward.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宋体" charset="-122"/>
                <a:cs typeface="宋体" charset="-122"/>
              </a:rPr>
              <a:t>We will</a:t>
            </a:r>
            <a:r>
              <a:rPr lang="en-US" dirty="0" smtClean="0">
                <a:latin typeface="Arial" charset="0"/>
                <a:ea typeface="宋体" charset="-122"/>
                <a:cs typeface="宋体" charset="-122"/>
              </a:rPr>
              <a:t> interchangeably </a:t>
            </a:r>
            <a:r>
              <a:rPr lang="en-US" dirty="0">
                <a:latin typeface="Arial" charset="0"/>
                <a:ea typeface="宋体" charset="-122"/>
                <a:cs typeface="宋体" charset="-122"/>
              </a:rPr>
              <a:t>use the term network topology and link</a:t>
            </a:r>
            <a:r>
              <a:rPr lang="en-US" dirty="0" smtClean="0">
                <a:latin typeface="Arial" charset="0"/>
                <a:ea typeface="宋体" charset="-122"/>
                <a:cs typeface="宋体" charset="-122"/>
              </a:rPr>
              <a:t> probabilistic interchangeably. </a:t>
            </a:r>
            <a:endParaRPr lang="en-US" dirty="0">
              <a:latin typeface="Arial" charset="0"/>
              <a:ea typeface="宋体" charset="-122"/>
              <a:cs typeface="宋体" charset="-122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2779E9-BE1F-8C44-AF90-DAD54CD83529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(60, 370)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now describe the network model. We consider a ad-hoc network of nodes connected by unreliable links. </a:t>
            </a:r>
          </a:p>
          <a:p>
            <a:r>
              <a:rPr lang="en-US" baseline="0" dirty="0" smtClean="0"/>
              <a:t>We now describe the transmission model for the network. </a:t>
            </a:r>
          </a:p>
          <a:p>
            <a:r>
              <a:rPr lang="en-US" baseline="0" dirty="0" smtClean="0"/>
              <a:t>When node I transmits a packets we assume that cost </a:t>
            </a:r>
            <a:r>
              <a:rPr lang="en-US" baseline="0" dirty="0" err="1" smtClean="0"/>
              <a:t>ci</a:t>
            </a:r>
            <a:r>
              <a:rPr lang="en-US" baseline="0" dirty="0" smtClean="0"/>
              <a:t> is incurred. </a:t>
            </a:r>
          </a:p>
          <a:p>
            <a:r>
              <a:rPr lang="en-US" baseline="0" dirty="0" smtClean="0"/>
              <a:t>Let S denote the set of nodes which successfully receive the packets. </a:t>
            </a:r>
          </a:p>
          <a:p>
            <a:r>
              <a:rPr lang="en-US" baseline="0" dirty="0" smtClean="0"/>
              <a:t>We assume error free </a:t>
            </a:r>
            <a:r>
              <a:rPr lang="en-US" baseline="0" dirty="0" err="1" smtClean="0"/>
              <a:t>acks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Furthermore, we assume slotted time, i.e. transmission and relay selection occur in one time slot. </a:t>
            </a:r>
          </a:p>
          <a:p>
            <a:r>
              <a:rPr lang="en-US" baseline="0" dirty="0" smtClean="0"/>
              <a:t>We assume only one forwarder.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宋体"/>
              </a:rPr>
              <a:t>80</a:t>
            </a:r>
            <a:r>
              <a:rPr lang="en-US" baseline="0" dirty="0" smtClean="0">
                <a:latin typeface="Arial" pitchFamily="34" charset="0"/>
                <a:ea typeface="宋体"/>
              </a:rPr>
              <a:t> sec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  <a:ea typeface="宋体"/>
              </a:rPr>
              <a:t>Consider a routing path for a packet. 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  <a:ea typeface="宋体"/>
              </a:rPr>
              <a:t>Let </a:t>
            </a:r>
            <a:r>
              <a:rPr lang="en-US" baseline="0" dirty="0" err="1" smtClean="0">
                <a:latin typeface="Arial" pitchFamily="34" charset="0"/>
                <a:ea typeface="宋体"/>
              </a:rPr>
              <a:t>io</a:t>
            </a:r>
            <a:r>
              <a:rPr lang="en-US" baseline="0" dirty="0" smtClean="0">
                <a:latin typeface="Arial" pitchFamily="34" charset="0"/>
                <a:ea typeface="宋体"/>
              </a:rPr>
              <a:t>, </a:t>
            </a:r>
            <a:r>
              <a:rPr lang="en-US" baseline="0" dirty="0" err="1" smtClean="0">
                <a:latin typeface="Arial" pitchFamily="34" charset="0"/>
                <a:ea typeface="宋体"/>
              </a:rPr>
              <a:t>i.n</a:t>
            </a:r>
            <a:r>
              <a:rPr lang="en-US" baseline="0" dirty="0" smtClean="0">
                <a:latin typeface="Arial" pitchFamily="34" charset="0"/>
                <a:ea typeface="宋体"/>
              </a:rPr>
              <a:t> denote the sequence of relay node used for transmission of a packet. 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  <a:ea typeface="宋体"/>
              </a:rPr>
              <a:t>Let </a:t>
            </a:r>
            <a:r>
              <a:rPr lang="en-US" baseline="0" dirty="0" err="1" smtClean="0">
                <a:latin typeface="Arial" pitchFamily="34" charset="0"/>
                <a:ea typeface="宋体"/>
              </a:rPr>
              <a:t>te</a:t>
            </a:r>
            <a:r>
              <a:rPr lang="en-US" baseline="0" dirty="0" smtClean="0">
                <a:latin typeface="Arial" pitchFamily="34" charset="0"/>
                <a:ea typeface="宋体"/>
              </a:rPr>
              <a:t> denote the time of termination, where the </a:t>
            </a:r>
            <a:r>
              <a:rPr lang="en-US" baseline="0" dirty="0" err="1" smtClean="0">
                <a:latin typeface="Arial" pitchFamily="34" charset="0"/>
                <a:ea typeface="宋体"/>
              </a:rPr>
              <a:t>terminatoin</a:t>
            </a:r>
            <a:r>
              <a:rPr lang="en-US" baseline="0" dirty="0" smtClean="0">
                <a:latin typeface="Arial" pitchFamily="34" charset="0"/>
                <a:ea typeface="宋体"/>
              </a:rPr>
              <a:t> event occurs 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  <a:ea typeface="宋体"/>
              </a:rPr>
              <a:t>If the packet is dropped during relaying or it reaches the destination. Thus summation denote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  <a:ea typeface="宋体"/>
              </a:rPr>
              <a:t>Total cost for the packet till termination. We say that reward obtained is 0 if packet is dropped before the destination and reward obtained is R if I reaches the destination. We denote by a random variable the reward obtained. The total reward obtained is then given by termination reward-total cost. The </a:t>
            </a:r>
            <a:r>
              <a:rPr lang="en-US" baseline="0" dirty="0" err="1" smtClean="0">
                <a:latin typeface="Arial" pitchFamily="34" charset="0"/>
                <a:ea typeface="宋体"/>
              </a:rPr>
              <a:t>expetation</a:t>
            </a:r>
            <a:r>
              <a:rPr lang="en-US" baseline="0" dirty="0" smtClean="0">
                <a:latin typeface="Arial" pitchFamily="34" charset="0"/>
                <a:ea typeface="宋体"/>
              </a:rPr>
              <a:t> is taken the randomness of decision and channel variation process. </a:t>
            </a:r>
          </a:p>
          <a:p>
            <a:pPr eaLnBrk="1" hangingPunct="1"/>
            <a:endParaRPr lang="en-US" dirty="0" smtClean="0">
              <a:ea typeface="宋体" charset="-122"/>
              <a:cs typeface="宋体" charset="-122"/>
            </a:endParaRPr>
          </a:p>
          <a:p>
            <a:pPr eaLnBrk="1" hangingPunct="1"/>
            <a:r>
              <a:rPr lang="en-US" dirty="0" smtClean="0">
                <a:ea typeface="宋体" charset="-122"/>
                <a:cs typeface="宋体" charset="-122"/>
              </a:rPr>
              <a:t>(80 sec)</a:t>
            </a:r>
            <a:endParaRPr lang="en-US" dirty="0">
              <a:ea typeface="宋体" charset="-122"/>
              <a:cs typeface="宋体" charset="-122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FF354-F30E-D940-8135-40C36E5051FE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37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宋体" charset="-122"/>
                <a:cs typeface="宋体" charset="-122"/>
              </a:rPr>
              <a:t>We are now ready to formulate the problem. We would like to maximize the expected average </a:t>
            </a:r>
          </a:p>
          <a:p>
            <a:r>
              <a:rPr lang="en-US" dirty="0" smtClean="0">
                <a:ea typeface="宋体" charset="-122"/>
                <a:cs typeface="宋体" charset="-122"/>
              </a:rPr>
              <a:t>Per packet reward when the link probably </a:t>
            </a:r>
            <a:r>
              <a:rPr lang="en-US" dirty="0" err="1" smtClean="0">
                <a:ea typeface="宋体" charset="-122"/>
                <a:cs typeface="宋体" charset="-122"/>
              </a:rPr>
              <a:t>P(S|i</a:t>
            </a:r>
            <a:r>
              <a:rPr lang="en-US" dirty="0" smtClean="0">
                <a:ea typeface="宋体" charset="-122"/>
                <a:cs typeface="宋体" charset="-122"/>
              </a:rPr>
              <a:t>) is not known by choosing the sequence of relay nodes. Here, </a:t>
            </a:r>
            <a:r>
              <a:rPr lang="en-US" dirty="0" err="1" smtClean="0">
                <a:ea typeface="宋体" charset="-122"/>
                <a:cs typeface="宋体" charset="-122"/>
              </a:rPr>
              <a:t>Mn</a:t>
            </a:r>
            <a:r>
              <a:rPr lang="en-US" dirty="0" smtClean="0">
                <a:ea typeface="宋体" charset="-122"/>
                <a:cs typeface="宋体" charset="-122"/>
              </a:rPr>
              <a:t> is the number of packet terminated till time N.. </a:t>
            </a:r>
          </a:p>
          <a:p>
            <a:r>
              <a:rPr lang="en-US" dirty="0" smtClean="0">
                <a:ea typeface="宋体" charset="-122"/>
                <a:cs typeface="宋体" charset="-122"/>
              </a:rPr>
              <a:t>The routing decision include choosing an </a:t>
            </a:r>
            <a:r>
              <a:rPr lang="en-US" dirty="0" err="1" smtClean="0">
                <a:ea typeface="宋体" charset="-122"/>
                <a:cs typeface="宋体" charset="-122"/>
              </a:rPr>
              <a:t>acked</a:t>
            </a:r>
            <a:r>
              <a:rPr lang="en-US" baseline="0" dirty="0" smtClean="0">
                <a:ea typeface="宋体" charset="-122"/>
                <a:cs typeface="宋体" charset="-122"/>
              </a:rPr>
              <a:t> </a:t>
            </a:r>
            <a:r>
              <a:rPr lang="en-US" dirty="0" smtClean="0">
                <a:ea typeface="宋体" charset="-122"/>
                <a:cs typeface="宋体" charset="-122"/>
              </a:rPr>
              <a:t>Neighbor as the next relay, to retransmit or the drop the packet . 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4F6D5-E13B-764F-86FC-14C005B07DFF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lvl="2" eaLnBrk="1" hangingPunct="1"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To provide performance bound on the algorithm, we would require some assumptions. </a:t>
            </a:r>
          </a:p>
          <a:p>
            <a:pPr marL="0" lvl="2" eaLnBrk="1" hangingPunct="1">
              <a:spcBef>
                <a:spcPct val="0"/>
              </a:spcBef>
              <a:buFontTx/>
              <a:buAutoNum type="arabicParenR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Link probabilities are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ergodic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</a:t>
            </a:r>
          </a:p>
          <a:p>
            <a:pPr marL="0" lvl="2" eaLnBrk="1" hangingPunct="1"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  i.e. Only slow changes in topology are allowed	</a:t>
            </a:r>
          </a:p>
          <a:p>
            <a:pPr marL="0" lvl="2" eaLnBrk="1" hangingPunct="1"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2) Acknowledgements</a:t>
            </a:r>
            <a:r>
              <a:rPr lang="en-US" sz="1200" baseline="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are error free.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Then,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d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-adaptor maximizes the expected per packet reward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BDDDEB-DA66-F94E-8ADD-1CB79BB3C84D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E59956-40AE-4D94-99DA-5B8E64049859}" type="slidenum">
              <a:rPr lang="en-US"/>
              <a:pPr/>
              <a:t>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Congestion</a:t>
            </a:r>
            <a:r>
              <a:rPr lang="en-US" baseline="0" dirty="0" smtClean="0"/>
              <a:t> is detrimental to the network performance</a:t>
            </a:r>
            <a:endParaRPr lang="en-US" dirty="0" smtClean="0"/>
          </a:p>
          <a:p>
            <a:r>
              <a:rPr lang="en-US" dirty="0" smtClean="0"/>
              <a:t>With increase in demand for traffic the</a:t>
            </a:r>
            <a:r>
              <a:rPr lang="en-US" baseline="0" dirty="0" smtClean="0"/>
              <a:t> possibility that network gets congested is high.  This may result in congestion collapse by increasing the number of packet drops and delay. </a:t>
            </a:r>
          </a:p>
          <a:p>
            <a:r>
              <a:rPr lang="en-US" baseline="0" dirty="0" smtClean="0"/>
              <a:t>Hence we need to provision for congestion in the network. </a:t>
            </a:r>
          </a:p>
          <a:p>
            <a:r>
              <a:rPr lang="en-US" baseline="0" dirty="0" smtClean="0"/>
              <a:t>(6 minutes)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ea typeface="宋体" charset="-122"/>
                <a:cs typeface="宋体" charset="-122"/>
              </a:rPr>
              <a:t>In summary, we describe the algorithm. It has similar basic structure with the</a:t>
            </a:r>
            <a:r>
              <a:rPr lang="en-US" baseline="0" dirty="0" smtClean="0">
                <a:latin typeface="Arial" charset="0"/>
                <a:ea typeface="宋体" charset="-122"/>
                <a:cs typeface="宋体" charset="-122"/>
              </a:rPr>
              <a:t> </a:t>
            </a:r>
            <a:r>
              <a:rPr lang="en-US" dirty="0" smtClean="0">
                <a:latin typeface="Arial" charset="0"/>
                <a:ea typeface="宋体" charset="-122"/>
                <a:cs typeface="宋体" charset="-122"/>
              </a:rPr>
              <a:t> algorithm.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ea typeface="宋体" charset="-122"/>
                <a:cs typeface="宋体" charset="-122"/>
              </a:rPr>
              <a:t>In</a:t>
            </a:r>
            <a:r>
              <a:rPr lang="en-US" baseline="0" dirty="0" smtClean="0">
                <a:latin typeface="Arial" charset="0"/>
                <a:ea typeface="宋体" charset="-122"/>
                <a:cs typeface="宋体" charset="-122"/>
              </a:rPr>
              <a:t> the acknowledgement signal, the receiving nodes transmit a feedback, which contains the estimated reward.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  <a:ea typeface="宋体" charset="-122"/>
                <a:cs typeface="宋体" charset="-122"/>
              </a:rPr>
              <a:t>In the selection process, the transmitter explores and exploits.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  <a:ea typeface="宋体" charset="-122"/>
                <a:cs typeface="宋体" charset="-122"/>
              </a:rPr>
              <a:t>i.e. with high probability the relay with best estimate is chosen, while with diminishing probability we randomly choose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  <a:ea typeface="宋体" charset="-122"/>
                <a:cs typeface="宋体" charset="-122"/>
              </a:rPr>
              <a:t>Among the receiving neighbors.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  <a:ea typeface="宋体" charset="-122"/>
                <a:cs typeface="宋体" charset="-122"/>
              </a:rPr>
              <a:t>Finally, the transmitter updates with estimated reward. </a:t>
            </a:r>
            <a:endParaRPr lang="en-US" dirty="0" smtClean="0"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66788"/>
            <a:fld id="{8B40FB94-8814-2B4E-8BF3-040374939A32}" type="slidenum">
              <a:rPr lang="en-US">
                <a:ea typeface="宋体" charset="-122"/>
                <a:cs typeface="宋体" charset="-122"/>
              </a:rPr>
              <a:pPr defTabSz="966788"/>
              <a:t>40</a:t>
            </a:fld>
            <a:endParaRPr lang="en-US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ea typeface="宋体" charset="-122"/>
                <a:cs typeface="宋体" charset="-122"/>
              </a:rPr>
              <a:t>(23</a:t>
            </a:r>
            <a:r>
              <a:rPr lang="en-US" baseline="0" dirty="0" smtClean="0">
                <a:latin typeface="Arial" charset="0"/>
                <a:ea typeface="宋体" charset="-122"/>
                <a:cs typeface="宋体" charset="-122"/>
              </a:rPr>
              <a:t> minutes…) over.. </a:t>
            </a:r>
            <a:endParaRPr lang="en-US" dirty="0"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DF38E-59C0-EF4F-AE9D-71A8F20BB392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many routing</a:t>
            </a:r>
            <a:r>
              <a:rPr lang="en-US" baseline="0" dirty="0" smtClean="0"/>
              <a:t> policies mainly they can be classified as time variant and time invariant</a:t>
            </a:r>
          </a:p>
          <a:p>
            <a:r>
              <a:rPr lang="en-US" baseline="0" dirty="0" smtClean="0"/>
              <a:t>. The time invariant policies are congestion unaware while time variant policies are congestion aware. In time invariant policies,  </a:t>
            </a:r>
            <a:r>
              <a:rPr lang="en-US" baseline="0" dirty="0" err="1" smtClean="0"/>
              <a:t>Aodv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Geraf</a:t>
            </a:r>
            <a:r>
              <a:rPr lang="en-US" baseline="0" dirty="0" smtClean="0"/>
              <a:t>, SRCR are time-invariant policies. AODV uses hop count as a distance measure, </a:t>
            </a:r>
            <a:r>
              <a:rPr lang="en-US" baseline="0" dirty="0" err="1" smtClean="0"/>
              <a:t>Geraf</a:t>
            </a:r>
            <a:r>
              <a:rPr lang="en-US" baseline="0" dirty="0" smtClean="0"/>
              <a:t> uses </a:t>
            </a:r>
            <a:r>
              <a:rPr lang="en-US" baseline="0" dirty="0" err="1" smtClean="0"/>
              <a:t>geogragrophcal</a:t>
            </a:r>
            <a:r>
              <a:rPr lang="en-US" baseline="0" dirty="0" smtClean="0"/>
              <a:t> distance,  while  </a:t>
            </a:r>
          </a:p>
          <a:p>
            <a:r>
              <a:rPr lang="en-US" baseline="0" dirty="0" smtClean="0"/>
              <a:t> SRCR uses ETX as a metric which takes into account link probabilities rather than distance</a:t>
            </a:r>
          </a:p>
          <a:p>
            <a:r>
              <a:rPr lang="en-US" baseline="0" dirty="0" smtClean="0"/>
              <a:t>into account</a:t>
            </a:r>
          </a:p>
          <a:p>
            <a:r>
              <a:rPr lang="en-US" baseline="0" dirty="0" smtClean="0"/>
              <a:t>However, these routing policies are </a:t>
            </a:r>
            <a:r>
              <a:rPr lang="en-US" baseline="0" dirty="0" err="1" smtClean="0"/>
              <a:t>succeptable</a:t>
            </a:r>
            <a:r>
              <a:rPr lang="en-US" baseline="0" dirty="0" smtClean="0"/>
              <a:t> to congestion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66F91-210B-4CEA-AF29-BA42576361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 are time-</a:t>
            </a:r>
            <a:r>
              <a:rPr lang="en-US" baseline="0" dirty="0" err="1" smtClean="0"/>
              <a:t>varient</a:t>
            </a:r>
            <a:r>
              <a:rPr lang="en-US" baseline="0" dirty="0" smtClean="0"/>
              <a:t> policies which are congestion aware including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Multi-path routing and backpressure routing. In multi-path routing, SMR-LB creates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Two multiple paths and timeshare routes proportional to average delay.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roots goes back to the minimum delay routing. These are slow to react.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 has been a recent implementation of  backpressure routing in wireless sensor networks.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we will see next, Backpressure routing selects  It spreads the traffic, </a:t>
            </a:r>
            <a:r>
              <a:rPr lang="en-US" baseline="0" dirty="0" err="1" smtClean="0"/>
              <a:t>therby</a:t>
            </a:r>
            <a:r>
              <a:rPr lang="en-US" baseline="0" dirty="0" smtClean="0"/>
              <a:t> it increases the contention and delay.. </a:t>
            </a:r>
            <a:endParaRPr lang="en-US" dirty="0" smtClean="0"/>
          </a:p>
          <a:p>
            <a:r>
              <a:rPr lang="en-US" baseline="0" dirty="0" smtClean="0"/>
              <a:t>It is proved to be throughput optimal. </a:t>
            </a:r>
          </a:p>
          <a:p>
            <a:r>
              <a:rPr lang="en-US" baseline="0" dirty="0" smtClean="0"/>
              <a:t>  It spreads the traffic, </a:t>
            </a:r>
            <a:r>
              <a:rPr lang="en-US" baseline="0" dirty="0" err="1" smtClean="0"/>
              <a:t>thery</a:t>
            </a:r>
            <a:r>
              <a:rPr lang="en-US" baseline="0" dirty="0" smtClean="0"/>
              <a:t> it increases the contention and delay..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66F91-210B-4CEA-AF29-BA42576361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I am going to talk about CDP with high level description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will talk about the main components of CDP. </a:t>
            </a:r>
          </a:p>
          <a:p>
            <a:r>
              <a:rPr lang="en-US" baseline="0" dirty="0" smtClean="0"/>
              <a:t>Then I will discuss CDP issues I faced while implementing the protocol.</a:t>
            </a:r>
          </a:p>
          <a:p>
            <a:r>
              <a:rPr lang="en-US" baseline="0" dirty="0" smtClean="0"/>
              <a:t>I will then give performance results and finally  discuss the ongoing work for CDP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3E347-4400-5D4C-8AF1-8874086BB8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(8.5 minutes)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CDP  protocol is based on the idea of  congestion aware routing. 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 decisions are based on congestion in the network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It exploits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path diversity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when available</a:t>
            </a: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 The </a:t>
            </a:r>
            <a:r>
              <a:rPr lang="en-US" baseline="0" dirty="0" err="1" smtClean="0"/>
              <a:t>implemetaion</a:t>
            </a:r>
            <a:r>
              <a:rPr lang="en-US" baseline="0" dirty="0" smtClean="0"/>
              <a:t> goal is the decentralized computation of the proposed measure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and route the packets efficiently to avoid congestion. 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DC4FD-8D3B-4279-A152-C92FA29FE5C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now introduce</a:t>
            </a:r>
            <a:r>
              <a:rPr lang="en-US" baseline="0" dirty="0" smtClean="0"/>
              <a:t> the congestion diversity protocol metric. In </a:t>
            </a:r>
            <a:r>
              <a:rPr lang="en-US" baseline="0" dirty="0" err="1" smtClean="0"/>
              <a:t>cdp</a:t>
            </a:r>
            <a:r>
              <a:rPr lang="en-US" baseline="0" dirty="0" smtClean="0"/>
              <a:t>, the nods are ordered according to a congestion measure </a:t>
            </a:r>
            <a:r>
              <a:rPr lang="en-US" baseline="0" dirty="0" err="1" smtClean="0"/>
              <a:t>Vi(t</a:t>
            </a:r>
            <a:r>
              <a:rPr lang="en-US" baseline="0" dirty="0" smtClean="0"/>
              <a:t>), where </a:t>
            </a:r>
            <a:r>
              <a:rPr lang="en-US" baseline="0" dirty="0" err="1" smtClean="0"/>
              <a:t>Vi(t</a:t>
            </a:r>
            <a:r>
              <a:rPr lang="en-US" baseline="0" dirty="0" smtClean="0"/>
              <a:t>) can be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Considered to be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 the expected delay to reach the destination. </a:t>
            </a:r>
            <a:r>
              <a:rPr lang="en-US" baseline="0" dirty="0" smtClean="0"/>
              <a:t> If Vi &lt; </a:t>
            </a:r>
            <a:r>
              <a:rPr lang="en-US" baseline="0" dirty="0" err="1" smtClean="0"/>
              <a:t>Vj</a:t>
            </a:r>
            <a:r>
              <a:rPr lang="en-US" baseline="0" dirty="0" smtClean="0"/>
              <a:t> then we say that </a:t>
            </a:r>
            <a:r>
              <a:rPr lang="en-US" baseline="0" dirty="0" err="1" smtClean="0"/>
              <a:t>j</a:t>
            </a:r>
            <a:r>
              <a:rPr lang="en-US" baseline="0" dirty="0" smtClean="0"/>
              <a:t> is lowest rank. We choose the forwarder with lowest rank. In this figure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If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node S will select 2 as the next forwarder.</a:t>
            </a:r>
            <a:r>
              <a:rPr lang="en-US" sz="2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smtClean="0"/>
              <a:t> Using the local information about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CDP, we can calculate </a:t>
            </a:r>
            <a:r>
              <a:rPr lang="en-US" baseline="0" dirty="0" err="1" smtClean="0"/>
              <a:t>Vi(t</a:t>
            </a:r>
            <a:r>
              <a:rPr lang="en-US" baseline="0" dirty="0" smtClean="0"/>
              <a:t>). 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(10.5)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DC4FD-8D3B-4279-A152-C92FA29FE5C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30188"/>
            <a:ext cx="2095500" cy="331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30188"/>
            <a:ext cx="6134100" cy="331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313" y="1905000"/>
            <a:ext cx="3943350" cy="210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8063" y="1905000"/>
            <a:ext cx="3944937" cy="210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30188"/>
            <a:ext cx="2095500" cy="3783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30188"/>
            <a:ext cx="6134100" cy="3783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2875"/>
            <a:ext cx="4114800" cy="213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14800" cy="213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30188"/>
            <a:ext cx="2095500" cy="331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30188"/>
            <a:ext cx="6134100" cy="331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2875"/>
            <a:ext cx="4114800" cy="213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14800" cy="213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2875"/>
            <a:ext cx="4114800" cy="213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14800" cy="213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30188"/>
            <a:ext cx="2095500" cy="331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30188"/>
            <a:ext cx="6134100" cy="331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8DF0F21-64B1-CB43-AF98-92DA2BDDC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948B-BF13-8A43-8735-CE916A9E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252DE28-4C29-564E-8921-0FB01262E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9BDB-BC1C-E848-A2F4-34F417130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82FF-1027-B346-91FF-0B7EE32B4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AF87-364F-E44D-8A87-3199E0F14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403B-82A8-604D-8716-8B0774132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A150B-96E1-9244-A43B-9BC19ACFA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11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1EBA7-9A39-4B48-AFDA-CAB250E4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BE23-2A56-054C-86DC-2F3924778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4148-647E-C440-9EFF-49835305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BC60-AE22-074F-B724-450C20A9C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CB19-6F42-114A-AC87-7EBE2A265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B2B71-1B06-4D25-BED3-DE145BB8BD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Arial" charset="0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white rectangle.png"/>
          <p:cNvPicPr>
            <a:picLocks noChangeAspect="1"/>
          </p:cNvPicPr>
          <p:nvPr/>
        </p:nvPicPr>
        <p:blipFill>
          <a:blip r:embed="rId1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Arial" charset="0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3000" b="1">
          <a:solidFill>
            <a:schemeClr val="tx1"/>
          </a:solidFill>
          <a:latin typeface="+mn-lt"/>
          <a:ea typeface="Courier New" charset="0"/>
          <a:cs typeface="+mn-cs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800" b="1">
          <a:solidFill>
            <a:schemeClr val="tx1"/>
          </a:solidFill>
          <a:latin typeface="+mn-lt"/>
          <a:ea typeface="Courier New" charset="0"/>
          <a:cs typeface="+mn-cs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+mn-lt"/>
          <a:ea typeface="Courier New" charset="0"/>
          <a:cs typeface="+mn-cs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 b="1">
          <a:solidFill>
            <a:schemeClr val="tx1"/>
          </a:solidFill>
          <a:latin typeface="+mn-lt"/>
          <a:ea typeface="Courier New" charset="0"/>
          <a:cs typeface="+mn-cs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b="1">
          <a:solidFill>
            <a:schemeClr val="tx1"/>
          </a:solidFill>
          <a:latin typeface="+mn-lt"/>
          <a:ea typeface="Courier New" charset="0"/>
          <a:cs typeface="+mn-cs"/>
        </a:defRPr>
      </a:lvl5pPr>
      <a:lvl6pPr marL="18827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>
          <a:solidFill>
            <a:schemeClr val="tx1"/>
          </a:solidFill>
          <a:latin typeface="+mn-lt"/>
          <a:cs typeface="+mn-cs"/>
        </a:defRPr>
      </a:lvl6pPr>
      <a:lvl7pPr marL="23399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>
          <a:solidFill>
            <a:schemeClr val="tx1"/>
          </a:solidFill>
          <a:latin typeface="+mn-lt"/>
          <a:cs typeface="+mn-cs"/>
        </a:defRPr>
      </a:lvl7pPr>
      <a:lvl8pPr marL="27971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>
          <a:solidFill>
            <a:schemeClr val="tx1"/>
          </a:solidFill>
          <a:latin typeface="+mn-lt"/>
          <a:cs typeface="+mn-cs"/>
        </a:defRPr>
      </a:lvl8pPr>
      <a:lvl9pPr marL="32543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Arial" charset="0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Arial" charset="0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01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942631C-48B5-D04B-82DF-9CECAC38A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018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199" r:id="rId2"/>
    <p:sldLayoutId id="2147484210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11" r:id="rId9"/>
    <p:sldLayoutId id="2147484205" r:id="rId10"/>
    <p:sldLayoutId id="2147484206" r:id="rId11"/>
    <p:sldLayoutId id="2147484208" r:id="rId12"/>
    <p:sldLayoutId id="2147484212" r:id="rId13"/>
    <p:sldLayoutId id="2147484213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Times New Roman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Times New Roman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Times New Roman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Times New Roman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Times New Roman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notesSlide" Target="../notesSlides/notesSlide10.xml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3.bin"/><Relationship Id="rId8" Type="http://schemas.openxmlformats.org/officeDocument/2006/relationships/oleObject" Target="../embeddings/Microsoft_Equation4.bin"/><Relationship Id="rId1" Type="http://schemas.openxmlformats.org/officeDocument/2006/relationships/vmlDrawing" Target="../drawings/vmlDrawing1.vml"/><Relationship Id="rId2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56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Microsoft_Equation5.bin"/><Relationship Id="rId6" Type="http://schemas.openxmlformats.org/officeDocument/2006/relationships/oleObject" Target="../embeddings/Microsoft_Equation6.bin"/><Relationship Id="rId1" Type="http://schemas.openxmlformats.org/officeDocument/2006/relationships/vmlDrawing" Target="../drawings/vmlDrawing2.vml"/><Relationship Id="rId2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46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46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46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8.png"/><Relationship Id="rId6" Type="http://schemas.openxmlformats.org/officeDocument/2006/relationships/oleObject" Target="../embeddings/Microsoft_Equation7.bin"/><Relationship Id="rId1" Type="http://schemas.openxmlformats.org/officeDocument/2006/relationships/vmlDrawing" Target="../drawings/vmlDrawing3.vml"/><Relationship Id="rId2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4.png"/><Relationship Id="rId5" Type="http://schemas.openxmlformats.org/officeDocument/2006/relationships/image" Target="file://localhost/Users/bhorkar/Desktop/PlotThru_flowudp19.png" TargetMode="External"/><Relationship Id="rId6" Type="http://schemas.openxmlformats.org/officeDocument/2006/relationships/image" Target="../media/image35.png"/><Relationship Id="rId7" Type="http://schemas.openxmlformats.org/officeDocument/2006/relationships/image" Target="file://localhost/Users/bhorkar/Desktop/PlotDelay_flowudp19.png" TargetMode="External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57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19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46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46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6.bin"/><Relationship Id="rId12" Type="http://schemas.openxmlformats.org/officeDocument/2006/relationships/oleObject" Target="../embeddings/Microsoft_Equation17.bin"/><Relationship Id="rId13" Type="http://schemas.openxmlformats.org/officeDocument/2006/relationships/oleObject" Target="../embeddings/Microsoft_Equation18.bin"/><Relationship Id="rId14" Type="http://schemas.openxmlformats.org/officeDocument/2006/relationships/oleObject" Target="../embeddings/Microsoft_Equation1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6.xml"/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6" Type="http://schemas.openxmlformats.org/officeDocument/2006/relationships/oleObject" Target="../embeddings/Microsoft_Equation11.bin"/><Relationship Id="rId7" Type="http://schemas.openxmlformats.org/officeDocument/2006/relationships/oleObject" Target="../embeddings/Microsoft_Equation12.bin"/><Relationship Id="rId8" Type="http://schemas.openxmlformats.org/officeDocument/2006/relationships/oleObject" Target="../embeddings/Microsoft_Equation13.bin"/><Relationship Id="rId9" Type="http://schemas.openxmlformats.org/officeDocument/2006/relationships/oleObject" Target="../embeddings/Microsoft_Equation14.bin"/><Relationship Id="rId10" Type="http://schemas.openxmlformats.org/officeDocument/2006/relationships/oleObject" Target="../embeddings/Microsoft_Equation1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notesSlide" Target="../notesSlides/notesSlide38.xml"/><Relationship Id="rId5" Type="http://schemas.openxmlformats.org/officeDocument/2006/relationships/oleObject" Target="../embeddings/Microsoft_Equation20.bin"/><Relationship Id="rId1" Type="http://schemas.openxmlformats.org/officeDocument/2006/relationships/vmlDrawing" Target="../drawings/vmlDrawing6.vml"/><Relationship Id="rId2" Type="http://schemas.openxmlformats.org/officeDocument/2006/relationships/tags" Target="../tags/tag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notesSlide" Target="../notesSlides/notesSlide39.xml"/><Relationship Id="rId5" Type="http://schemas.openxmlformats.org/officeDocument/2006/relationships/oleObject" Target="../embeddings/Microsoft_Equation21.bin"/><Relationship Id="rId1" Type="http://schemas.openxmlformats.org/officeDocument/2006/relationships/vmlDrawing" Target="../drawings/vmlDrawing7.vml"/><Relationship Id="rId2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46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46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46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56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56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0"/>
            <a:ext cx="8001000" cy="1447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cs typeface="Times New Roman" pitchFamily="18" charset="0"/>
              </a:rPr>
              <a:t> A Perspective on Routing in</a:t>
            </a:r>
            <a:br>
              <a:rPr lang="en-US" sz="4000" dirty="0" smtClean="0">
                <a:cs typeface="Times New Roman" pitchFamily="18" charset="0"/>
              </a:rPr>
            </a:br>
            <a:r>
              <a:rPr lang="en-US" sz="4000" dirty="0" smtClean="0">
                <a:cs typeface="Times New Roman" pitchFamily="18" charset="0"/>
              </a:rPr>
              <a:t> Wireless Mesh Networks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7854950" cy="2790825"/>
          </a:xfrm>
        </p:spPr>
        <p:txBody>
          <a:bodyPr/>
          <a:lstStyle/>
          <a:p>
            <a:pPr marR="0" algn="ctr" eaLnBrk="1" hangingPunct="1"/>
            <a:r>
              <a:rPr lang="en-US" sz="2400" dirty="0" smtClean="0">
                <a:ea typeface="Times New Roman" charset="0"/>
                <a:cs typeface="Times New Roman" charset="0"/>
              </a:rPr>
              <a:t>A. Bhorkar</a:t>
            </a:r>
          </a:p>
          <a:p>
            <a:pPr marR="0" algn="ctr" eaLnBrk="1" hangingPunct="1">
              <a:buFontTx/>
              <a:buNone/>
            </a:pPr>
            <a:endParaRPr lang="en-US" sz="2400" dirty="0" smtClean="0">
              <a:ea typeface="Times New Roman" charset="0"/>
              <a:cs typeface="Times New Roman" charset="0"/>
            </a:endParaRPr>
          </a:p>
          <a:p>
            <a:pPr marR="0" algn="ctr" eaLnBrk="1" hangingPunct="1">
              <a:buFontTx/>
              <a:buNone/>
            </a:pPr>
            <a:r>
              <a:rPr lang="en-US" sz="2400" dirty="0" smtClean="0">
                <a:ea typeface="Times New Roman" charset="0"/>
                <a:cs typeface="Times New Roman" charset="0"/>
              </a:rPr>
              <a:t>University Qualifying Examination</a:t>
            </a:r>
          </a:p>
          <a:p>
            <a:pPr marR="0" algn="ctr" eaLnBrk="1" hangingPunct="1">
              <a:buFontTx/>
              <a:buNone/>
            </a:pPr>
            <a:endParaRPr lang="en-US" sz="2400" dirty="0" smtClean="0">
              <a:ea typeface="Times New Roman" charset="0"/>
              <a:cs typeface="Times New Roman" charset="0"/>
            </a:endParaRPr>
          </a:p>
          <a:p>
            <a:pPr marR="0" algn="ctr" eaLnBrk="1" hangingPunct="1">
              <a:buFontTx/>
              <a:buNone/>
            </a:pPr>
            <a:r>
              <a:rPr lang="en-US" sz="2400" dirty="0" smtClean="0">
                <a:ea typeface="Times New Roman" charset="0"/>
                <a:cs typeface="Times New Roman" charset="0"/>
              </a:rPr>
              <a:t>University of California, San Diego</a:t>
            </a:r>
            <a:endParaRPr lang="en-US" sz="2400" dirty="0"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410200"/>
            <a:ext cx="1066800" cy="1052384"/>
          </a:xfrm>
          <a:prstGeom prst="rect">
            <a:avLst/>
          </a:prstGeom>
        </p:spPr>
      </p:pic>
      <p:pic>
        <p:nvPicPr>
          <p:cNvPr id="6" name="Picture 5" descr="adhoc_multih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0"/>
            <a:ext cx="2667000" cy="2374171"/>
          </a:xfrm>
          <a:prstGeom prst="rect">
            <a:avLst/>
          </a:prstGeom>
          <a:noFill/>
        </p:spPr>
      </p:pic>
    </p:spTree>
  </p:cSld>
  <p:clrMapOvr>
    <a:masterClrMapping/>
  </p:clrMapOvr>
  <p:transition advTm="19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/>
          <a:lstStyle/>
          <a:p>
            <a:r>
              <a:rPr lang="en-US" sz="3200" b="1" dirty="0" smtClean="0"/>
              <a:t>Characterization of congestion measure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52CA2B-24E0-4F8F-AE14-289D3B99205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81000" y="1752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are solutions to “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Bellman-Ford”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like equation   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2979738" y="2651125"/>
          <a:ext cx="3260725" cy="1446213"/>
        </p:xfrm>
        <a:graphic>
          <a:graphicData uri="http://schemas.openxmlformats.org/presentationml/2006/ole">
            <p:oleObj spid="_x0000_s287746" name="Equation" r:id="rId5" imgW="1689100" imgH="749300" progId="Equation.3">
              <p:embed/>
            </p:oleObj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210835" y="4038597"/>
            <a:ext cx="3004108" cy="674133"/>
            <a:chOff x="1110630" y="3962393"/>
            <a:chExt cx="3004167" cy="674137"/>
          </a:xfrm>
        </p:grpSpPr>
        <p:sp>
          <p:nvSpPr>
            <p:cNvPr id="87051" name="TextBox 31"/>
            <p:cNvSpPr txBox="1">
              <a:spLocks noChangeArrowheads="1"/>
            </p:cNvSpPr>
            <p:nvPr/>
          </p:nvSpPr>
          <p:spPr bwMode="auto">
            <a:xfrm>
              <a:off x="1110630" y="4267196"/>
              <a:ext cx="1827801" cy="369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prstClr val="black"/>
                  </a:solidFill>
                  <a:latin typeface="Times New Roman"/>
                  <a:ea typeface="Arial" charset="0"/>
                  <a:cs typeface="Times New Roman"/>
                </a:rPr>
                <a:t>Local congestion</a:t>
              </a:r>
              <a:endParaRPr lang="en-US" i="1" dirty="0">
                <a:solidFill>
                  <a:prstClr val="black"/>
                </a:solidFill>
                <a:latin typeface="Times New Roman"/>
                <a:ea typeface="Arial" charset="0"/>
                <a:cs typeface="Times New Roman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2786032" y="4190995"/>
              <a:ext cx="914419" cy="1524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Left Brace 35"/>
            <p:cNvSpPr/>
            <p:nvPr/>
          </p:nvSpPr>
          <p:spPr>
            <a:xfrm rot="16200000">
              <a:off x="3695690" y="3771888"/>
              <a:ext cx="228601" cy="609612"/>
            </a:xfrm>
            <a:prstGeom prst="leftBrace">
              <a:avLst>
                <a:gd name="adj1" fmla="val 24418"/>
                <a:gd name="adj2" fmla="val 53488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>
                <a:cs typeface="Arial" pitchFamily="34" charset="0"/>
              </a:endParaRPr>
            </a:p>
          </p:txBody>
        </p:sp>
      </p:grpSp>
      <p:sp>
        <p:nvSpPr>
          <p:cNvPr id="79881" name="TextBox 49"/>
          <p:cNvSpPr txBox="1">
            <a:spLocks noChangeArrowheads="1"/>
          </p:cNvSpPr>
          <p:nvPr/>
        </p:nvSpPr>
        <p:spPr bwMode="auto">
          <a:xfrm>
            <a:off x="4924425" y="4419600"/>
            <a:ext cx="3107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Expected</a:t>
            </a:r>
            <a:r>
              <a:rPr lang="en-US" dirty="0" smtClean="0">
                <a:latin typeface="Times New Roman"/>
                <a:cs typeface="Times New Roman"/>
              </a:rPr>
              <a:t> delay from neighbor </a:t>
            </a:r>
            <a:r>
              <a:rPr lang="en-US" dirty="0" err="1" smtClean="0">
                <a:latin typeface="Times New Roman"/>
                <a:cs typeface="Times New Roman"/>
              </a:rPr>
              <a:t>j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rot="10800000">
            <a:off x="5867400" y="4267200"/>
            <a:ext cx="762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 bwMode="auto">
          <a:xfrm rot="16200000">
            <a:off x="5676900" y="3848100"/>
            <a:ext cx="228600" cy="609600"/>
          </a:xfrm>
          <a:prstGeom prst="leftBrace">
            <a:avLst>
              <a:gd name="adj1" fmla="val 24418"/>
              <a:gd name="adj2" fmla="val 5348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1066800" y="5943600"/>
            <a:ext cx="3336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  <a:ea typeface="Arial" charset="0"/>
                <a:cs typeface="Times New Roman"/>
              </a:rPr>
              <a:t>Effective draining time for node 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ea typeface="Arial" charset="0"/>
                <a:cs typeface="Times New Roman"/>
              </a:rPr>
              <a:t>i</a:t>
            </a:r>
            <a:endParaRPr lang="en-US" i="1" dirty="0">
              <a:solidFill>
                <a:prstClr val="black"/>
              </a:solidFill>
              <a:latin typeface="Times New Roman"/>
              <a:ea typeface="Arial" charset="0"/>
              <a:cs typeface="Times New Roman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304800" y="5821363"/>
          <a:ext cx="711200" cy="808037"/>
        </p:xfrm>
        <a:graphic>
          <a:graphicData uri="http://schemas.openxmlformats.org/presentationml/2006/ole">
            <p:oleObj spid="_x0000_s287747" name="Equation" r:id="rId6" imgW="368300" imgH="419100" progId="Equation.3">
              <p:embed/>
            </p:oleObj>
          </a:graphicData>
        </a:graphic>
      </p:graphicFrame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1066800" y="5410200"/>
            <a:ext cx="3962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  <a:ea typeface="Arial" charset="0"/>
                <a:cs typeface="Times New Roman"/>
              </a:rPr>
              <a:t>Link success probability between 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ea typeface="Arial" charset="0"/>
                <a:cs typeface="Times New Roman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Arial" charset="0"/>
                <a:cs typeface="Times New Roman"/>
              </a:rPr>
              <a:t> and 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ea typeface="Arial" charset="0"/>
                <a:cs typeface="Times New Roman"/>
              </a:rPr>
              <a:t>j</a:t>
            </a:r>
            <a:endParaRPr lang="en-US" i="1" dirty="0">
              <a:solidFill>
                <a:prstClr val="black"/>
              </a:solidFill>
              <a:latin typeface="Times New Roman"/>
              <a:ea typeface="Arial" charset="0"/>
              <a:cs typeface="Times New Roman"/>
            </a:endParaRPr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417513" y="5334000"/>
          <a:ext cx="344487" cy="392112"/>
        </p:xfrm>
        <a:graphic>
          <a:graphicData uri="http://schemas.openxmlformats.org/presentationml/2006/ole">
            <p:oleObj spid="_x0000_s287748" name="Equation" r:id="rId7" imgW="177800" imgH="203200" progId="Equation.3">
              <p:embed/>
            </p:oleObj>
          </a:graphicData>
        </a:graphic>
      </p:graphicFrame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1066800" y="4876800"/>
            <a:ext cx="233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  <a:ea typeface="Arial" charset="0"/>
                <a:cs typeface="Times New Roman"/>
              </a:rPr>
              <a:t>Queue length at node </a:t>
            </a:r>
            <a:r>
              <a:rPr lang="en-US" i="1" dirty="0" err="1" smtClean="0">
                <a:solidFill>
                  <a:prstClr val="black"/>
                </a:solidFill>
                <a:latin typeface="Times New Roman"/>
                <a:ea typeface="Arial" charset="0"/>
                <a:cs typeface="Times New Roman"/>
              </a:rPr>
              <a:t>i</a:t>
            </a:r>
            <a:endParaRPr lang="en-US" i="1" dirty="0">
              <a:solidFill>
                <a:prstClr val="black"/>
              </a:solidFill>
              <a:latin typeface="Times New Roman"/>
              <a:ea typeface="Arial" charset="0"/>
              <a:cs typeface="Times New Roman"/>
            </a:endParaRPr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304800" y="4914900"/>
          <a:ext cx="661987" cy="342900"/>
        </p:xfrm>
        <a:graphic>
          <a:graphicData uri="http://schemas.openxmlformats.org/presentationml/2006/ole">
            <p:oleObj spid="_x0000_s287749" name="Equation" r:id="rId8" imgW="342900" imgH="1778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4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9881" grpId="0"/>
      <p:bldP spid="14" grpId="0" animBg="1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686800" cy="8763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cs typeface="Times New Roman" pitchFamily="18" charset="0"/>
              </a:rPr>
              <a:t>Congestion Granularity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7848600" cy="3810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CDP uses instantaneous queue lengths to detect congestion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CDP tracks the state of the network</a:t>
            </a: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Changes in congestion can be rapid </a:t>
            </a:r>
          </a:p>
          <a:p>
            <a:pPr lvl="2" eaLnBrk="1" hangingPunct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Due to channel fluctuations and traffic variations</a:t>
            </a: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Tackles the short term instantaneous congestion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from “minimum delay routing” [Gallager84]</a:t>
            </a: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Uses long term congestion for routing 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from congestion control at transport layer</a:t>
            </a: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Transport layer caters to statistical, long term congestion</a:t>
            </a:r>
          </a:p>
          <a:p>
            <a:pPr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3864948B-BF13-8A43-8735-CE916A9EB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3109913" y="3876354"/>
            <a:ext cx="2733675" cy="766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ea typeface="Arial" charset="0"/>
                <a:cs typeface="Arial" charset="0"/>
              </a:rPr>
              <a:t>Mac Layer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109201" y="2434590"/>
            <a:ext cx="2733679" cy="765810"/>
          </a:xfrm>
          <a:prstGeom prst="roundRect">
            <a:avLst/>
          </a:prstGeom>
          <a:noFill/>
          <a:effectLst>
            <a:glow rad="101600">
              <a:schemeClr val="bg2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Compute  V and broadcast control packet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4709319" y="3492973"/>
            <a:ext cx="7651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89175" y="2573016"/>
            <a:ext cx="8207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89175" y="2728591"/>
            <a:ext cx="8207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289175" y="2880991"/>
            <a:ext cx="8207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90600" y="2192016"/>
            <a:ext cx="1298497" cy="7619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rgbClr val="CCFFFF">
                <a:alpha val="75000"/>
              </a:srgbClr>
            </a:glo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dirty="0"/>
              <a:t>Control packets from neighbors</a:t>
            </a:r>
          </a:p>
        </p:txBody>
      </p:sp>
      <p:grpSp>
        <p:nvGrpSpPr>
          <p:cNvPr id="83981" name="Group 78"/>
          <p:cNvGrpSpPr>
            <a:grpSpLocks/>
          </p:cNvGrpSpPr>
          <p:nvPr/>
        </p:nvGrpSpPr>
        <p:grpSpPr bwMode="auto">
          <a:xfrm>
            <a:off x="4954588" y="4030341"/>
            <a:ext cx="409575" cy="534988"/>
            <a:chOff x="1371600" y="4038600"/>
            <a:chExt cx="533400" cy="914400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914400" y="44958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1447800" y="44958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371600" y="49530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71600" y="4649105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371600" y="4342495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982" name="Group 80"/>
          <p:cNvGrpSpPr>
            <a:grpSpLocks/>
          </p:cNvGrpSpPr>
          <p:nvPr/>
        </p:nvGrpSpPr>
        <p:grpSpPr bwMode="auto">
          <a:xfrm>
            <a:off x="5391150" y="4030341"/>
            <a:ext cx="409575" cy="534988"/>
            <a:chOff x="1371600" y="4038600"/>
            <a:chExt cx="533400" cy="914400"/>
          </a:xfrm>
        </p:grpSpPr>
        <p:cxnSp>
          <p:nvCxnSpPr>
            <p:cNvPr id="82" name="Straight Connector 81"/>
            <p:cNvCxnSpPr/>
            <p:nvPr/>
          </p:nvCxnSpPr>
          <p:spPr>
            <a:xfrm rot="5400000">
              <a:off x="914400" y="44958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1447800" y="44958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371600" y="49530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371600" y="4649105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371600" y="4342495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 rot="5400000">
            <a:off x="4814888" y="4909816"/>
            <a:ext cx="6905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5292726" y="4909816"/>
            <a:ext cx="6905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3109201" y="5255257"/>
            <a:ext cx="2733679" cy="765810"/>
          </a:xfrm>
          <a:prstGeom prst="roundRect">
            <a:avLst/>
          </a:prstGeom>
          <a:noFill/>
          <a:effectLst>
            <a:glow rad="101600">
              <a:schemeClr val="bg2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ea typeface="Arial" charset="0"/>
                <a:cs typeface="Arial" charset="0"/>
              </a:rPr>
              <a:t>Phy layer</a:t>
            </a:r>
          </a:p>
        </p:txBody>
      </p:sp>
      <p:grpSp>
        <p:nvGrpSpPr>
          <p:cNvPr id="4" name="Group 106"/>
          <p:cNvGrpSpPr/>
          <p:nvPr/>
        </p:nvGrpSpPr>
        <p:grpSpPr>
          <a:xfrm>
            <a:off x="3177543" y="4054662"/>
            <a:ext cx="410051" cy="536067"/>
            <a:chOff x="1371600" y="4038600"/>
            <a:chExt cx="533400" cy="914400"/>
          </a:xfrm>
          <a:scene3d>
            <a:camera prst="orthographicFront">
              <a:rot lat="0" lon="0" rev="10800000"/>
            </a:camera>
            <a:lightRig rig="threePt" dir="t"/>
          </a:scene3d>
        </p:grpSpPr>
        <p:cxnSp>
          <p:nvCxnSpPr>
            <p:cNvPr id="108" name="Straight Connector 107"/>
            <p:cNvCxnSpPr/>
            <p:nvPr/>
          </p:nvCxnSpPr>
          <p:spPr>
            <a:xfrm rot="5400000">
              <a:off x="914400" y="44958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1447800" y="44958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371600" y="49530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371600" y="46482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371600" y="43434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Arrow Connector 119"/>
          <p:cNvCxnSpPr/>
          <p:nvPr/>
        </p:nvCxnSpPr>
        <p:spPr>
          <a:xfrm rot="5400000">
            <a:off x="3038476" y="4909816"/>
            <a:ext cx="690562" cy="158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Up Arrow 137"/>
          <p:cNvSpPr>
            <a:spLocks/>
          </p:cNvSpPr>
          <p:nvPr/>
        </p:nvSpPr>
        <p:spPr>
          <a:xfrm>
            <a:off x="3519487" y="6021066"/>
            <a:ext cx="136526" cy="3825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39" name="Down Arrow 138"/>
          <p:cNvSpPr/>
          <p:nvPr/>
        </p:nvSpPr>
        <p:spPr>
          <a:xfrm>
            <a:off x="5295900" y="6021066"/>
            <a:ext cx="136525" cy="382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83993" name="TextBox 139"/>
          <p:cNvSpPr txBox="1">
            <a:spLocks noChangeArrowheads="1"/>
          </p:cNvSpPr>
          <p:nvPr/>
        </p:nvSpPr>
        <p:spPr bwMode="auto">
          <a:xfrm>
            <a:off x="3382963" y="6400800"/>
            <a:ext cx="4524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RX</a:t>
            </a:r>
          </a:p>
        </p:txBody>
      </p:sp>
      <p:sp>
        <p:nvSpPr>
          <p:cNvPr id="83994" name="TextBox 140"/>
          <p:cNvSpPr txBox="1">
            <a:spLocks noChangeArrowheads="1"/>
          </p:cNvSpPr>
          <p:nvPr/>
        </p:nvSpPr>
        <p:spPr bwMode="auto">
          <a:xfrm>
            <a:off x="5159375" y="6400800"/>
            <a:ext cx="431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TX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741488" y="3111179"/>
            <a:ext cx="1641030" cy="918623"/>
            <a:chOff x="1741488" y="3111179"/>
            <a:chExt cx="1641030" cy="918623"/>
          </a:xfrm>
        </p:grpSpPr>
        <p:cxnSp>
          <p:nvCxnSpPr>
            <p:cNvPr id="132" name="Straight Arrow Connector 131"/>
            <p:cNvCxnSpPr/>
            <p:nvPr/>
          </p:nvCxnSpPr>
          <p:spPr>
            <a:xfrm rot="5400000" flipH="1" flipV="1">
              <a:off x="1473994" y="3378673"/>
              <a:ext cx="53657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>
              <a:off x="1742291" y="3646793"/>
              <a:ext cx="16402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 bwMode="auto">
            <a:xfrm rot="5400000">
              <a:off x="3191012" y="3838298"/>
              <a:ext cx="383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058863" y="3354066"/>
            <a:ext cx="6865937" cy="1199095"/>
            <a:chOff x="1058863" y="3354066"/>
            <a:chExt cx="6865937" cy="1199095"/>
          </a:xfrm>
        </p:grpSpPr>
        <p:cxnSp>
          <p:nvCxnSpPr>
            <p:cNvPr id="149" name="Straight Arrow Connector 148"/>
            <p:cNvCxnSpPr/>
            <p:nvPr/>
          </p:nvCxnSpPr>
          <p:spPr bwMode="auto">
            <a:xfrm rot="5400000">
              <a:off x="1550988" y="3838254"/>
              <a:ext cx="38258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 rot="5400000">
              <a:off x="5475672" y="3680514"/>
              <a:ext cx="317349" cy="122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 bwMode="auto">
            <a:xfrm>
              <a:off x="6496993" y="3354066"/>
              <a:ext cx="1427807" cy="523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glow rad="101600">
                <a:schemeClr val="bg2">
                  <a:alpha val="75000"/>
                </a:schemeClr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/>
                <a:t>Data Packets</a:t>
              </a:r>
            </a:p>
            <a:p>
              <a:pPr>
                <a:defRPr/>
              </a:pPr>
              <a:r>
                <a:rPr lang="en-US" sz="1400" dirty="0"/>
                <a:t>Probe Packets</a:t>
              </a:r>
            </a:p>
          </p:txBody>
        </p:sp>
        <p:sp>
          <p:nvSpPr>
            <p:cNvPr id="142" name="TextBox 141"/>
            <p:cNvSpPr txBox="1"/>
            <p:nvPr/>
          </p:nvSpPr>
          <p:spPr bwMode="auto">
            <a:xfrm>
              <a:off x="1058863" y="4029801"/>
              <a:ext cx="1531876" cy="523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/>
                <a:t>Data Packet</a:t>
              </a:r>
            </a:p>
            <a:p>
              <a:pPr>
                <a:defRPr/>
              </a:pPr>
              <a:r>
                <a:rPr lang="en-US" sz="1400" dirty="0"/>
                <a:t>Probe Packets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5628245" y="3527941"/>
              <a:ext cx="842518" cy="16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99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382000" cy="8763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ea typeface="Times New Roman" charset="0"/>
                <a:cs typeface="Times New Roman" charset="0"/>
              </a:rPr>
              <a:t>CDP Design</a:t>
            </a:r>
          </a:p>
        </p:txBody>
      </p:sp>
      <p:sp>
        <p:nvSpPr>
          <p:cNvPr id="57" name="Oval Callout 56"/>
          <p:cNvSpPr/>
          <p:nvPr/>
        </p:nvSpPr>
        <p:spPr>
          <a:xfrm>
            <a:off x="7086600" y="2438400"/>
            <a:ext cx="1905000" cy="914400"/>
          </a:xfrm>
          <a:prstGeom prst="wedgeEllipseCallout">
            <a:avLst>
              <a:gd name="adj1" fmla="val -50764"/>
              <a:gd name="adj2" fmla="val 4691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Determine Link probability </a:t>
            </a:r>
          </a:p>
        </p:txBody>
      </p:sp>
      <p:sp>
        <p:nvSpPr>
          <p:cNvPr id="58" name="Oval Callout 57"/>
          <p:cNvSpPr/>
          <p:nvPr/>
        </p:nvSpPr>
        <p:spPr>
          <a:xfrm>
            <a:off x="5562600" y="1371600"/>
            <a:ext cx="1905000" cy="914400"/>
          </a:xfrm>
          <a:prstGeom prst="wedgeEllipseCallout">
            <a:avLst>
              <a:gd name="adj1" fmla="val -32397"/>
              <a:gd name="adj2" fmla="val 596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Determine </a:t>
            </a:r>
            <a:r>
              <a:rPr lang="en-US" dirty="0" err="1"/>
              <a:t>V(t</a:t>
            </a:r>
            <a:r>
              <a:rPr lang="en-US" dirty="0"/>
              <a:t>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114800" y="3142929"/>
            <a:ext cx="877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200ms</a:t>
            </a:r>
            <a:endParaRPr lang="en-US" dirty="0"/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2362200" y="1447800"/>
          <a:ext cx="3159125" cy="856929"/>
        </p:xfrm>
        <a:graphic>
          <a:graphicData uri="http://schemas.openxmlformats.org/presentationml/2006/ole">
            <p:oleObj spid="_x0000_s289794" name="Equation" r:id="rId5" imgW="1828800" imgH="495300" progId="Equation.3">
              <p:embed/>
            </p:oleObj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733425" y="3048000"/>
          <a:ext cx="942975" cy="352425"/>
        </p:xfrm>
        <a:graphic>
          <a:graphicData uri="http://schemas.openxmlformats.org/presentationml/2006/ole">
            <p:oleObj spid="_x0000_s289795" name="Equation" r:id="rId6" imgW="546100" imgH="203200" progId="Equation.3">
              <p:embed/>
            </p:oleObj>
          </a:graphicData>
        </a:graphic>
      </p:graphicFrame>
      <p:cxnSp>
        <p:nvCxnSpPr>
          <p:cNvPr id="55" name="Curved Connector 89"/>
          <p:cNvCxnSpPr/>
          <p:nvPr/>
        </p:nvCxnSpPr>
        <p:spPr>
          <a:xfrm rot="10800000">
            <a:off x="4191000" y="2114870"/>
            <a:ext cx="2819400" cy="704529"/>
          </a:xfrm>
          <a:prstGeom prst="curvedConnector3">
            <a:avLst>
              <a:gd name="adj1" fmla="val 4159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89"/>
          <p:cNvCxnSpPr/>
          <p:nvPr/>
        </p:nvCxnSpPr>
        <p:spPr>
          <a:xfrm rot="10800000">
            <a:off x="1981200" y="2133601"/>
            <a:ext cx="3276600" cy="114299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" y="3316069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99"/>
                </a:solidFill>
              </a:rPr>
              <a:t>Delayed feedback</a:t>
            </a:r>
            <a:endParaRPr lang="en-US" sz="1600" dirty="0">
              <a:solidFill>
                <a:srgbClr val="333399"/>
              </a:solidFill>
            </a:endParaRPr>
          </a:p>
        </p:txBody>
      </p: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41B4C6-39D3-784E-8235-F4135F992EDD}" type="slidenum">
              <a:rPr lang="en-US"/>
              <a:pPr/>
              <a:t>12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advTm="5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quality updates (estimation of 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ij</a:t>
            </a:r>
            <a:r>
              <a:rPr lang="en-US" dirty="0" err="1" smtClean="0"/>
              <a:t>’s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Active probing + passive probing</a:t>
            </a:r>
          </a:p>
          <a:p>
            <a:pPr lvl="2"/>
            <a:r>
              <a:rPr lang="en-US" altLang="ko-KR" dirty="0" smtClean="0">
                <a:ea typeface="굴림" charset="-127"/>
                <a:cs typeface="굴림" charset="-127"/>
              </a:rPr>
              <a:t>Broadcast</a:t>
            </a:r>
            <a:r>
              <a:rPr lang="en-US" altLang="ko-KR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-based active </a:t>
            </a:r>
            <a:r>
              <a:rPr lang="en-US" altLang="ko-KR" dirty="0" smtClean="0">
                <a:ea typeface="굴림" charset="-127"/>
                <a:cs typeface="굴림" charset="-127"/>
              </a:rPr>
              <a:t>p</a:t>
            </a:r>
            <a:r>
              <a:rPr lang="en-US" altLang="ko-KR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robing </a:t>
            </a:r>
          </a:p>
          <a:p>
            <a:pPr lvl="2">
              <a:buNone/>
            </a:pPr>
            <a:endParaRPr lang="en-US" altLang="ko-KR" sz="2300" dirty="0" smtClean="0">
              <a:ea typeface="굴림" charset="-127"/>
              <a:cs typeface="굴림" charset="-127"/>
            </a:endParaRPr>
          </a:p>
          <a:p>
            <a:pPr lvl="2"/>
            <a:r>
              <a:rPr lang="en-US" altLang="ko-KR" dirty="0" smtClean="0">
                <a:ea typeface="굴림" charset="-127"/>
                <a:cs typeface="굴림" charset="-127"/>
              </a:rPr>
              <a:t>Passive probing </a:t>
            </a:r>
          </a:p>
          <a:p>
            <a:pPr lvl="3"/>
            <a:r>
              <a:rPr lang="en-US" altLang="ko-KR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Monitor received data packets</a:t>
            </a:r>
          </a:p>
          <a:p>
            <a:pPr lvl="3"/>
            <a:r>
              <a:rPr lang="en-US" altLang="ko-KR" dirty="0" smtClean="0">
                <a:ea typeface="굴림" charset="-127"/>
                <a:cs typeface="굴림" charset="-127"/>
              </a:rPr>
              <a:t>D</a:t>
            </a:r>
            <a:r>
              <a:rPr lang="en-US" altLang="ko-KR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etect missing data packets </a:t>
            </a:r>
            <a:r>
              <a:rPr lang="en-US" altLang="ko-KR" dirty="0" smtClean="0">
                <a:ea typeface="굴림" charset="-127"/>
                <a:cs typeface="굴림" charset="-127"/>
              </a:rPr>
              <a:t>using sequence numbers</a:t>
            </a:r>
          </a:p>
          <a:p>
            <a:pPr lvl="3"/>
            <a:r>
              <a:rPr lang="en-US" altLang="ko-KR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Estimate the link </a:t>
            </a:r>
            <a:r>
              <a:rPr lang="en-US" altLang="ko-KR" dirty="0" smtClean="0">
                <a:ea typeface="굴림" charset="-127"/>
                <a:cs typeface="굴림" charset="-127"/>
              </a:rPr>
              <a:t>success probabilities</a:t>
            </a:r>
            <a:endParaRPr lang="en-US" altLang="ko-KR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  <a:p>
            <a:pPr lvl="3"/>
            <a:r>
              <a:rPr lang="en-US" altLang="ko-KR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This reduces probing overhead</a:t>
            </a:r>
            <a:endParaRPr lang="en-US" altLang="ko-KR" dirty="0" smtClean="0">
              <a:ea typeface="굴림" charset="-127"/>
              <a:cs typeface="굴림" charset="-127"/>
            </a:endParaRPr>
          </a:p>
          <a:p>
            <a:pPr lvl="3"/>
            <a:endParaRPr lang="en-US" altLang="ko-KR" sz="2200" dirty="0" smtClean="0">
              <a:ea typeface="굴림" charset="-127"/>
              <a:cs typeface="굴림" charset="-127"/>
            </a:endParaRPr>
          </a:p>
          <a:p>
            <a:pPr lvl="2"/>
            <a:endParaRPr lang="en-US" altLang="ko-KR" sz="2300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  <a:p>
            <a:pPr lvl="2"/>
            <a:endParaRPr lang="en-US" altLang="ko-KR" sz="2300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  <a:p>
            <a:pPr lvl="2"/>
            <a:endParaRPr lang="en-US" altLang="ko-KR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7" name="Line 166"/>
          <p:cNvSpPr>
            <a:spLocks noChangeShapeType="1"/>
          </p:cNvSpPr>
          <p:nvPr/>
        </p:nvSpPr>
        <p:spPr bwMode="auto">
          <a:xfrm>
            <a:off x="7151687" y="2784595"/>
            <a:ext cx="1433513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7"/>
          <p:cNvSpPr>
            <a:spLocks noChangeShapeType="1"/>
          </p:cNvSpPr>
          <p:nvPr/>
        </p:nvSpPr>
        <p:spPr bwMode="auto">
          <a:xfrm>
            <a:off x="7151687" y="2984620"/>
            <a:ext cx="1433513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68"/>
          <p:cNvSpPr>
            <a:spLocks noChangeShapeType="1"/>
          </p:cNvSpPr>
          <p:nvPr/>
        </p:nvSpPr>
        <p:spPr bwMode="auto">
          <a:xfrm>
            <a:off x="7151687" y="3181470"/>
            <a:ext cx="1433513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69"/>
          <p:cNvSpPr>
            <a:spLocks noChangeShapeType="1"/>
          </p:cNvSpPr>
          <p:nvPr/>
        </p:nvSpPr>
        <p:spPr bwMode="auto">
          <a:xfrm>
            <a:off x="7151687" y="3381495"/>
            <a:ext cx="1433513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70"/>
          <p:cNvSpPr>
            <a:spLocks noChangeShapeType="1"/>
          </p:cNvSpPr>
          <p:nvPr/>
        </p:nvSpPr>
        <p:spPr bwMode="auto">
          <a:xfrm flipH="1">
            <a:off x="7137400" y="3610095"/>
            <a:ext cx="1433512" cy="152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71"/>
          <p:cNvGrpSpPr>
            <a:grpSpLocks/>
          </p:cNvGrpSpPr>
          <p:nvPr/>
        </p:nvGrpSpPr>
        <p:grpSpPr bwMode="auto">
          <a:xfrm>
            <a:off x="7150100" y="2649658"/>
            <a:ext cx="747712" cy="769937"/>
            <a:chOff x="4264" y="3091"/>
            <a:chExt cx="471" cy="485"/>
          </a:xfrm>
        </p:grpSpPr>
        <p:grpSp>
          <p:nvGrpSpPr>
            <p:cNvPr id="5" name="Group 172"/>
            <p:cNvGrpSpPr>
              <a:grpSpLocks/>
            </p:cNvGrpSpPr>
            <p:nvPr/>
          </p:nvGrpSpPr>
          <p:grpSpPr bwMode="auto">
            <a:xfrm>
              <a:off x="4266" y="3091"/>
              <a:ext cx="466" cy="81"/>
              <a:chOff x="4678" y="3575"/>
              <a:chExt cx="466" cy="81"/>
            </a:xfrm>
          </p:grpSpPr>
          <p:sp>
            <p:nvSpPr>
              <p:cNvPr id="46" name="Freeform 173"/>
              <p:cNvSpPr>
                <a:spLocks/>
              </p:cNvSpPr>
              <p:nvPr/>
            </p:nvSpPr>
            <p:spPr bwMode="auto">
              <a:xfrm flipH="1">
                <a:off x="4678" y="3575"/>
                <a:ext cx="423" cy="50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0" y="50"/>
                  </a:cxn>
                </a:cxnLst>
                <a:rect l="0" t="0" r="r" b="b"/>
                <a:pathLst>
                  <a:path w="423" h="50">
                    <a:moveTo>
                      <a:pt x="423" y="0"/>
                    </a:moveTo>
                    <a:lnTo>
                      <a:pt x="0" y="5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74"/>
              <p:cNvSpPr>
                <a:spLocks/>
              </p:cNvSpPr>
              <p:nvPr/>
            </p:nvSpPr>
            <p:spPr bwMode="auto">
              <a:xfrm>
                <a:off x="5088" y="3600"/>
                <a:ext cx="56" cy="56"/>
              </a:xfrm>
              <a:custGeom>
                <a:avLst/>
                <a:gdLst/>
                <a:ahLst/>
                <a:cxnLst>
                  <a:cxn ang="0">
                    <a:pos x="27" y="124"/>
                  </a:cxn>
                  <a:cxn ang="0">
                    <a:pos x="65" y="71"/>
                  </a:cxn>
                  <a:cxn ang="0">
                    <a:pos x="98" y="125"/>
                  </a:cxn>
                  <a:cxn ang="0">
                    <a:pos x="126" y="95"/>
                  </a:cxn>
                  <a:cxn ang="0">
                    <a:pos x="81" y="53"/>
                  </a:cxn>
                  <a:cxn ang="0">
                    <a:pos x="122" y="26"/>
                  </a:cxn>
                  <a:cxn ang="0">
                    <a:pos x="99" y="2"/>
                  </a:cxn>
                  <a:cxn ang="0">
                    <a:pos x="63" y="34"/>
                  </a:cxn>
                  <a:cxn ang="0">
                    <a:pos x="42" y="0"/>
                  </a:cxn>
                  <a:cxn ang="0">
                    <a:pos x="15" y="28"/>
                  </a:cxn>
                  <a:cxn ang="0">
                    <a:pos x="51" y="56"/>
                  </a:cxn>
                  <a:cxn ang="0">
                    <a:pos x="0" y="95"/>
                  </a:cxn>
                  <a:cxn ang="0">
                    <a:pos x="27" y="124"/>
                  </a:cxn>
                </a:cxnLst>
                <a:rect l="0" t="0" r="r" b="b"/>
                <a:pathLst>
                  <a:path w="126" h="125">
                    <a:moveTo>
                      <a:pt x="27" y="124"/>
                    </a:moveTo>
                    <a:lnTo>
                      <a:pt x="65" y="71"/>
                    </a:lnTo>
                    <a:lnTo>
                      <a:pt x="98" y="125"/>
                    </a:lnTo>
                    <a:lnTo>
                      <a:pt x="126" y="95"/>
                    </a:lnTo>
                    <a:lnTo>
                      <a:pt x="81" y="53"/>
                    </a:lnTo>
                    <a:lnTo>
                      <a:pt x="122" y="26"/>
                    </a:lnTo>
                    <a:lnTo>
                      <a:pt x="99" y="2"/>
                    </a:lnTo>
                    <a:lnTo>
                      <a:pt x="63" y="34"/>
                    </a:lnTo>
                    <a:lnTo>
                      <a:pt x="42" y="0"/>
                    </a:lnTo>
                    <a:lnTo>
                      <a:pt x="15" y="28"/>
                    </a:lnTo>
                    <a:lnTo>
                      <a:pt x="51" y="56"/>
                    </a:lnTo>
                    <a:lnTo>
                      <a:pt x="0" y="95"/>
                    </a:lnTo>
                    <a:lnTo>
                      <a:pt x="27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5"/>
            <p:cNvGrpSpPr>
              <a:grpSpLocks/>
            </p:cNvGrpSpPr>
            <p:nvPr/>
          </p:nvGrpSpPr>
          <p:grpSpPr bwMode="auto">
            <a:xfrm>
              <a:off x="4264" y="3245"/>
              <a:ext cx="466" cy="81"/>
              <a:chOff x="4678" y="3575"/>
              <a:chExt cx="466" cy="81"/>
            </a:xfrm>
          </p:grpSpPr>
          <p:sp>
            <p:nvSpPr>
              <p:cNvPr id="44" name="Freeform 176"/>
              <p:cNvSpPr>
                <a:spLocks/>
              </p:cNvSpPr>
              <p:nvPr/>
            </p:nvSpPr>
            <p:spPr bwMode="auto">
              <a:xfrm flipH="1">
                <a:off x="4678" y="3575"/>
                <a:ext cx="423" cy="50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0" y="50"/>
                  </a:cxn>
                </a:cxnLst>
                <a:rect l="0" t="0" r="r" b="b"/>
                <a:pathLst>
                  <a:path w="423" h="50">
                    <a:moveTo>
                      <a:pt x="423" y="0"/>
                    </a:moveTo>
                    <a:lnTo>
                      <a:pt x="0" y="5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77"/>
              <p:cNvSpPr>
                <a:spLocks/>
              </p:cNvSpPr>
              <p:nvPr/>
            </p:nvSpPr>
            <p:spPr bwMode="auto">
              <a:xfrm>
                <a:off x="5088" y="3600"/>
                <a:ext cx="56" cy="56"/>
              </a:xfrm>
              <a:custGeom>
                <a:avLst/>
                <a:gdLst/>
                <a:ahLst/>
                <a:cxnLst>
                  <a:cxn ang="0">
                    <a:pos x="27" y="124"/>
                  </a:cxn>
                  <a:cxn ang="0">
                    <a:pos x="65" y="71"/>
                  </a:cxn>
                  <a:cxn ang="0">
                    <a:pos x="98" y="125"/>
                  </a:cxn>
                  <a:cxn ang="0">
                    <a:pos x="126" y="95"/>
                  </a:cxn>
                  <a:cxn ang="0">
                    <a:pos x="81" y="53"/>
                  </a:cxn>
                  <a:cxn ang="0">
                    <a:pos x="122" y="26"/>
                  </a:cxn>
                  <a:cxn ang="0">
                    <a:pos x="99" y="2"/>
                  </a:cxn>
                  <a:cxn ang="0">
                    <a:pos x="63" y="34"/>
                  </a:cxn>
                  <a:cxn ang="0">
                    <a:pos x="42" y="0"/>
                  </a:cxn>
                  <a:cxn ang="0">
                    <a:pos x="15" y="28"/>
                  </a:cxn>
                  <a:cxn ang="0">
                    <a:pos x="51" y="56"/>
                  </a:cxn>
                  <a:cxn ang="0">
                    <a:pos x="0" y="95"/>
                  </a:cxn>
                  <a:cxn ang="0">
                    <a:pos x="27" y="124"/>
                  </a:cxn>
                </a:cxnLst>
                <a:rect l="0" t="0" r="r" b="b"/>
                <a:pathLst>
                  <a:path w="126" h="125">
                    <a:moveTo>
                      <a:pt x="27" y="124"/>
                    </a:moveTo>
                    <a:lnTo>
                      <a:pt x="65" y="71"/>
                    </a:lnTo>
                    <a:lnTo>
                      <a:pt x="98" y="125"/>
                    </a:lnTo>
                    <a:lnTo>
                      <a:pt x="126" y="95"/>
                    </a:lnTo>
                    <a:lnTo>
                      <a:pt x="81" y="53"/>
                    </a:lnTo>
                    <a:lnTo>
                      <a:pt x="122" y="26"/>
                    </a:lnTo>
                    <a:lnTo>
                      <a:pt x="99" y="2"/>
                    </a:lnTo>
                    <a:lnTo>
                      <a:pt x="63" y="34"/>
                    </a:lnTo>
                    <a:lnTo>
                      <a:pt x="42" y="0"/>
                    </a:lnTo>
                    <a:lnTo>
                      <a:pt x="15" y="28"/>
                    </a:lnTo>
                    <a:lnTo>
                      <a:pt x="51" y="56"/>
                    </a:lnTo>
                    <a:lnTo>
                      <a:pt x="0" y="95"/>
                    </a:lnTo>
                    <a:lnTo>
                      <a:pt x="27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8"/>
            <p:cNvGrpSpPr>
              <a:grpSpLocks/>
            </p:cNvGrpSpPr>
            <p:nvPr/>
          </p:nvGrpSpPr>
          <p:grpSpPr bwMode="auto">
            <a:xfrm>
              <a:off x="4265" y="3369"/>
              <a:ext cx="466" cy="81"/>
              <a:chOff x="4678" y="3575"/>
              <a:chExt cx="466" cy="81"/>
            </a:xfrm>
          </p:grpSpPr>
          <p:sp>
            <p:nvSpPr>
              <p:cNvPr id="42" name="Freeform 179"/>
              <p:cNvSpPr>
                <a:spLocks/>
              </p:cNvSpPr>
              <p:nvPr/>
            </p:nvSpPr>
            <p:spPr bwMode="auto">
              <a:xfrm flipH="1">
                <a:off x="4678" y="3575"/>
                <a:ext cx="423" cy="50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0" y="50"/>
                  </a:cxn>
                </a:cxnLst>
                <a:rect l="0" t="0" r="r" b="b"/>
                <a:pathLst>
                  <a:path w="423" h="50">
                    <a:moveTo>
                      <a:pt x="423" y="0"/>
                    </a:moveTo>
                    <a:lnTo>
                      <a:pt x="0" y="5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80"/>
              <p:cNvSpPr>
                <a:spLocks/>
              </p:cNvSpPr>
              <p:nvPr/>
            </p:nvSpPr>
            <p:spPr bwMode="auto">
              <a:xfrm>
                <a:off x="5088" y="3600"/>
                <a:ext cx="56" cy="56"/>
              </a:xfrm>
              <a:custGeom>
                <a:avLst/>
                <a:gdLst/>
                <a:ahLst/>
                <a:cxnLst>
                  <a:cxn ang="0">
                    <a:pos x="27" y="124"/>
                  </a:cxn>
                  <a:cxn ang="0">
                    <a:pos x="65" y="71"/>
                  </a:cxn>
                  <a:cxn ang="0">
                    <a:pos x="98" y="125"/>
                  </a:cxn>
                  <a:cxn ang="0">
                    <a:pos x="126" y="95"/>
                  </a:cxn>
                  <a:cxn ang="0">
                    <a:pos x="81" y="53"/>
                  </a:cxn>
                  <a:cxn ang="0">
                    <a:pos x="122" y="26"/>
                  </a:cxn>
                  <a:cxn ang="0">
                    <a:pos x="99" y="2"/>
                  </a:cxn>
                  <a:cxn ang="0">
                    <a:pos x="63" y="34"/>
                  </a:cxn>
                  <a:cxn ang="0">
                    <a:pos x="42" y="0"/>
                  </a:cxn>
                  <a:cxn ang="0">
                    <a:pos x="15" y="28"/>
                  </a:cxn>
                  <a:cxn ang="0">
                    <a:pos x="51" y="56"/>
                  </a:cxn>
                  <a:cxn ang="0">
                    <a:pos x="0" y="95"/>
                  </a:cxn>
                  <a:cxn ang="0">
                    <a:pos x="27" y="124"/>
                  </a:cxn>
                </a:cxnLst>
                <a:rect l="0" t="0" r="r" b="b"/>
                <a:pathLst>
                  <a:path w="126" h="125">
                    <a:moveTo>
                      <a:pt x="27" y="124"/>
                    </a:moveTo>
                    <a:lnTo>
                      <a:pt x="65" y="71"/>
                    </a:lnTo>
                    <a:lnTo>
                      <a:pt x="98" y="125"/>
                    </a:lnTo>
                    <a:lnTo>
                      <a:pt x="126" y="95"/>
                    </a:lnTo>
                    <a:lnTo>
                      <a:pt x="81" y="53"/>
                    </a:lnTo>
                    <a:lnTo>
                      <a:pt x="122" y="26"/>
                    </a:lnTo>
                    <a:lnTo>
                      <a:pt x="99" y="2"/>
                    </a:lnTo>
                    <a:lnTo>
                      <a:pt x="63" y="34"/>
                    </a:lnTo>
                    <a:lnTo>
                      <a:pt x="42" y="0"/>
                    </a:lnTo>
                    <a:lnTo>
                      <a:pt x="15" y="28"/>
                    </a:lnTo>
                    <a:lnTo>
                      <a:pt x="51" y="56"/>
                    </a:lnTo>
                    <a:lnTo>
                      <a:pt x="0" y="95"/>
                    </a:lnTo>
                    <a:lnTo>
                      <a:pt x="27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81"/>
            <p:cNvGrpSpPr>
              <a:grpSpLocks/>
            </p:cNvGrpSpPr>
            <p:nvPr/>
          </p:nvGrpSpPr>
          <p:grpSpPr bwMode="auto">
            <a:xfrm>
              <a:off x="4269" y="3134"/>
              <a:ext cx="466" cy="81"/>
              <a:chOff x="4678" y="3575"/>
              <a:chExt cx="466" cy="81"/>
            </a:xfrm>
          </p:grpSpPr>
          <p:sp>
            <p:nvSpPr>
              <p:cNvPr id="40" name="Freeform 182"/>
              <p:cNvSpPr>
                <a:spLocks/>
              </p:cNvSpPr>
              <p:nvPr/>
            </p:nvSpPr>
            <p:spPr bwMode="auto">
              <a:xfrm flipH="1">
                <a:off x="4678" y="3575"/>
                <a:ext cx="423" cy="50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0" y="50"/>
                  </a:cxn>
                </a:cxnLst>
                <a:rect l="0" t="0" r="r" b="b"/>
                <a:pathLst>
                  <a:path w="423" h="50">
                    <a:moveTo>
                      <a:pt x="423" y="0"/>
                    </a:moveTo>
                    <a:lnTo>
                      <a:pt x="0" y="5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83"/>
              <p:cNvSpPr>
                <a:spLocks/>
              </p:cNvSpPr>
              <p:nvPr/>
            </p:nvSpPr>
            <p:spPr bwMode="auto">
              <a:xfrm>
                <a:off x="5088" y="3600"/>
                <a:ext cx="56" cy="56"/>
              </a:xfrm>
              <a:custGeom>
                <a:avLst/>
                <a:gdLst/>
                <a:ahLst/>
                <a:cxnLst>
                  <a:cxn ang="0">
                    <a:pos x="27" y="124"/>
                  </a:cxn>
                  <a:cxn ang="0">
                    <a:pos x="65" y="71"/>
                  </a:cxn>
                  <a:cxn ang="0">
                    <a:pos x="98" y="125"/>
                  </a:cxn>
                  <a:cxn ang="0">
                    <a:pos x="126" y="95"/>
                  </a:cxn>
                  <a:cxn ang="0">
                    <a:pos x="81" y="53"/>
                  </a:cxn>
                  <a:cxn ang="0">
                    <a:pos x="122" y="26"/>
                  </a:cxn>
                  <a:cxn ang="0">
                    <a:pos x="99" y="2"/>
                  </a:cxn>
                  <a:cxn ang="0">
                    <a:pos x="63" y="34"/>
                  </a:cxn>
                  <a:cxn ang="0">
                    <a:pos x="42" y="0"/>
                  </a:cxn>
                  <a:cxn ang="0">
                    <a:pos x="15" y="28"/>
                  </a:cxn>
                  <a:cxn ang="0">
                    <a:pos x="51" y="56"/>
                  </a:cxn>
                  <a:cxn ang="0">
                    <a:pos x="0" y="95"/>
                  </a:cxn>
                  <a:cxn ang="0">
                    <a:pos x="27" y="124"/>
                  </a:cxn>
                </a:cxnLst>
                <a:rect l="0" t="0" r="r" b="b"/>
                <a:pathLst>
                  <a:path w="126" h="125">
                    <a:moveTo>
                      <a:pt x="27" y="124"/>
                    </a:moveTo>
                    <a:lnTo>
                      <a:pt x="65" y="71"/>
                    </a:lnTo>
                    <a:lnTo>
                      <a:pt x="98" y="125"/>
                    </a:lnTo>
                    <a:lnTo>
                      <a:pt x="126" y="95"/>
                    </a:lnTo>
                    <a:lnTo>
                      <a:pt x="81" y="53"/>
                    </a:lnTo>
                    <a:lnTo>
                      <a:pt x="122" y="26"/>
                    </a:lnTo>
                    <a:lnTo>
                      <a:pt x="99" y="2"/>
                    </a:lnTo>
                    <a:lnTo>
                      <a:pt x="63" y="34"/>
                    </a:lnTo>
                    <a:lnTo>
                      <a:pt x="42" y="0"/>
                    </a:lnTo>
                    <a:lnTo>
                      <a:pt x="15" y="28"/>
                    </a:lnTo>
                    <a:lnTo>
                      <a:pt x="51" y="56"/>
                    </a:lnTo>
                    <a:lnTo>
                      <a:pt x="0" y="95"/>
                    </a:lnTo>
                    <a:lnTo>
                      <a:pt x="27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84"/>
            <p:cNvGrpSpPr>
              <a:grpSpLocks/>
            </p:cNvGrpSpPr>
            <p:nvPr/>
          </p:nvGrpSpPr>
          <p:grpSpPr bwMode="auto">
            <a:xfrm>
              <a:off x="4266" y="3495"/>
              <a:ext cx="466" cy="81"/>
              <a:chOff x="4678" y="3575"/>
              <a:chExt cx="466" cy="81"/>
            </a:xfrm>
          </p:grpSpPr>
          <p:sp>
            <p:nvSpPr>
              <p:cNvPr id="38" name="Freeform 185"/>
              <p:cNvSpPr>
                <a:spLocks/>
              </p:cNvSpPr>
              <p:nvPr/>
            </p:nvSpPr>
            <p:spPr bwMode="auto">
              <a:xfrm flipH="1">
                <a:off x="4678" y="3575"/>
                <a:ext cx="423" cy="50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0" y="50"/>
                  </a:cxn>
                </a:cxnLst>
                <a:rect l="0" t="0" r="r" b="b"/>
                <a:pathLst>
                  <a:path w="423" h="50">
                    <a:moveTo>
                      <a:pt x="423" y="0"/>
                    </a:moveTo>
                    <a:lnTo>
                      <a:pt x="0" y="5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86"/>
              <p:cNvSpPr>
                <a:spLocks/>
              </p:cNvSpPr>
              <p:nvPr/>
            </p:nvSpPr>
            <p:spPr bwMode="auto">
              <a:xfrm>
                <a:off x="5088" y="3600"/>
                <a:ext cx="56" cy="56"/>
              </a:xfrm>
              <a:custGeom>
                <a:avLst/>
                <a:gdLst/>
                <a:ahLst/>
                <a:cxnLst>
                  <a:cxn ang="0">
                    <a:pos x="27" y="124"/>
                  </a:cxn>
                  <a:cxn ang="0">
                    <a:pos x="65" y="71"/>
                  </a:cxn>
                  <a:cxn ang="0">
                    <a:pos x="98" y="125"/>
                  </a:cxn>
                  <a:cxn ang="0">
                    <a:pos x="126" y="95"/>
                  </a:cxn>
                  <a:cxn ang="0">
                    <a:pos x="81" y="53"/>
                  </a:cxn>
                  <a:cxn ang="0">
                    <a:pos x="122" y="26"/>
                  </a:cxn>
                  <a:cxn ang="0">
                    <a:pos x="99" y="2"/>
                  </a:cxn>
                  <a:cxn ang="0">
                    <a:pos x="63" y="34"/>
                  </a:cxn>
                  <a:cxn ang="0">
                    <a:pos x="42" y="0"/>
                  </a:cxn>
                  <a:cxn ang="0">
                    <a:pos x="15" y="28"/>
                  </a:cxn>
                  <a:cxn ang="0">
                    <a:pos x="51" y="56"/>
                  </a:cxn>
                  <a:cxn ang="0">
                    <a:pos x="0" y="95"/>
                  </a:cxn>
                  <a:cxn ang="0">
                    <a:pos x="27" y="124"/>
                  </a:cxn>
                </a:cxnLst>
                <a:rect l="0" t="0" r="r" b="b"/>
                <a:pathLst>
                  <a:path w="126" h="125">
                    <a:moveTo>
                      <a:pt x="27" y="124"/>
                    </a:moveTo>
                    <a:lnTo>
                      <a:pt x="65" y="71"/>
                    </a:lnTo>
                    <a:lnTo>
                      <a:pt x="98" y="125"/>
                    </a:lnTo>
                    <a:lnTo>
                      <a:pt x="126" y="95"/>
                    </a:lnTo>
                    <a:lnTo>
                      <a:pt x="81" y="53"/>
                    </a:lnTo>
                    <a:lnTo>
                      <a:pt x="122" y="26"/>
                    </a:lnTo>
                    <a:lnTo>
                      <a:pt x="99" y="2"/>
                    </a:lnTo>
                    <a:lnTo>
                      <a:pt x="63" y="34"/>
                    </a:lnTo>
                    <a:lnTo>
                      <a:pt x="42" y="0"/>
                    </a:lnTo>
                    <a:lnTo>
                      <a:pt x="15" y="28"/>
                    </a:lnTo>
                    <a:lnTo>
                      <a:pt x="51" y="56"/>
                    </a:lnTo>
                    <a:lnTo>
                      <a:pt x="0" y="95"/>
                    </a:lnTo>
                    <a:lnTo>
                      <a:pt x="27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187"/>
          <p:cNvGrpSpPr>
            <a:grpSpLocks/>
          </p:cNvGrpSpPr>
          <p:nvPr/>
        </p:nvGrpSpPr>
        <p:grpSpPr bwMode="auto">
          <a:xfrm>
            <a:off x="6970714" y="2168645"/>
            <a:ext cx="1749425" cy="1685925"/>
            <a:chOff x="4151" y="4986"/>
            <a:chExt cx="1102" cy="1062"/>
          </a:xfrm>
        </p:grpSpPr>
        <p:sp>
          <p:nvSpPr>
            <p:cNvPr id="57" name="Rectangle 190"/>
            <p:cNvSpPr>
              <a:spLocks noChangeArrowheads="1"/>
            </p:cNvSpPr>
            <p:nvPr/>
          </p:nvSpPr>
          <p:spPr bwMode="auto">
            <a:xfrm>
              <a:off x="4151" y="498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b="0" i="1">
                  <a:effectLst/>
                  <a:latin typeface="Times New Roman" charset="0"/>
                  <a:ea typeface="굴림" charset="-127"/>
                  <a:cs typeface="굴림" charset="-127"/>
                </a:rPr>
                <a:t>A</a:t>
              </a:r>
              <a:endParaRPr lang="en-US" altLang="ko-KR" sz="1800" b="0" i="1" baseline="-25000">
                <a:effectLst/>
                <a:latin typeface="Times New Roman" charset="0"/>
                <a:ea typeface="굴림" charset="-127"/>
                <a:cs typeface="굴림" charset="-127"/>
              </a:endParaRPr>
            </a:p>
          </p:txBody>
        </p:sp>
        <p:sp>
          <p:nvSpPr>
            <p:cNvPr id="55" name="Rectangle 193"/>
            <p:cNvSpPr>
              <a:spLocks noChangeArrowheads="1"/>
            </p:cNvSpPr>
            <p:nvPr/>
          </p:nvSpPr>
          <p:spPr bwMode="auto">
            <a:xfrm>
              <a:off x="5049" y="498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b="0" i="1">
                  <a:effectLst/>
                  <a:latin typeface="Times New Roman" charset="0"/>
                  <a:ea typeface="굴림" charset="-127"/>
                  <a:cs typeface="굴림" charset="-127"/>
                </a:rPr>
                <a:t>B</a:t>
              </a:r>
              <a:endParaRPr lang="en-US" altLang="ko-KR" sz="1800" b="0" i="1" baseline="-25000">
                <a:effectLst/>
                <a:latin typeface="Times New Roman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1" name="Group 194"/>
            <p:cNvGrpSpPr>
              <a:grpSpLocks/>
            </p:cNvGrpSpPr>
            <p:nvPr/>
          </p:nvGrpSpPr>
          <p:grpSpPr bwMode="auto">
            <a:xfrm>
              <a:off x="4258" y="5202"/>
              <a:ext cx="912" cy="846"/>
              <a:chOff x="4258" y="5202"/>
              <a:chExt cx="912" cy="750"/>
            </a:xfrm>
          </p:grpSpPr>
          <p:sp>
            <p:nvSpPr>
              <p:cNvPr id="52" name="Line 195"/>
              <p:cNvSpPr>
                <a:spLocks noChangeShapeType="1"/>
              </p:cNvSpPr>
              <p:nvPr/>
            </p:nvSpPr>
            <p:spPr bwMode="auto">
              <a:xfrm>
                <a:off x="4258" y="5202"/>
                <a:ext cx="0" cy="7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96"/>
              <p:cNvSpPr>
                <a:spLocks noChangeShapeType="1"/>
              </p:cNvSpPr>
              <p:nvPr/>
            </p:nvSpPr>
            <p:spPr bwMode="auto">
              <a:xfrm>
                <a:off x="5170" y="5202"/>
                <a:ext cx="0" cy="7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8" name="Rectangle 165"/>
          <p:cNvSpPr>
            <a:spLocks noChangeArrowheads="1"/>
          </p:cNvSpPr>
          <p:nvPr/>
        </p:nvSpPr>
        <p:spPr bwMode="auto">
          <a:xfrm>
            <a:off x="990600" y="28956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>
              <a:buClr>
                <a:srgbClr val="FF0000"/>
              </a:buClr>
              <a:buSzPct val="80000"/>
              <a:buFont typeface="Wingdings" charset="2"/>
              <a:buChar char="L"/>
            </a:pPr>
            <a:r>
              <a:rPr lang="en-US" altLang="ko-KR" b="0" dirty="0">
                <a:solidFill>
                  <a:schemeClr val="tx1"/>
                </a:solidFill>
                <a:effectLst/>
                <a:latin typeface=""/>
                <a:ea typeface="굴림" charset="-127"/>
                <a:cs typeface="굴림" charset="-127"/>
              </a:rPr>
              <a:t>Capacity </a:t>
            </a:r>
            <a:r>
              <a:rPr lang="en-US" altLang="ko-KR" b="0" dirty="0" smtClean="0">
                <a:solidFill>
                  <a:schemeClr val="tx1"/>
                </a:solidFill>
                <a:effectLst/>
                <a:latin typeface=""/>
                <a:ea typeface="굴림" charset="-127"/>
                <a:cs typeface="굴림" charset="-127"/>
              </a:rPr>
              <a:t>overhead -  dedicated probe packets  </a:t>
            </a:r>
          </a:p>
          <a:p>
            <a:pPr marL="742950" lvl="1" indent="-285750" algn="l">
              <a:buClr>
                <a:srgbClr val="FF0000"/>
              </a:buClr>
              <a:buSzPct val="80000"/>
              <a:buFont typeface="Wingdings" charset="2"/>
              <a:buChar char="L"/>
            </a:pPr>
            <a:endParaRPr lang="en-US" altLang="ko-KR" b="0" dirty="0">
              <a:solidFill>
                <a:schemeClr val="tx1"/>
              </a:solidFill>
              <a:effectLst/>
              <a:latin typeface=""/>
              <a:ea typeface="굴림" charset="-127"/>
              <a:cs typeface="굴림" charset="-127"/>
            </a:endParaRPr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8446443" y="1905000"/>
            <a:ext cx="316557" cy="273170"/>
          </a:xfrm>
          <a:prstGeom prst="ellipse">
            <a:avLst/>
          </a:prstGeom>
          <a:solidFill>
            <a:schemeClr val="tx2">
              <a:alpha val="47058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8478099" y="1948132"/>
            <a:ext cx="237418" cy="2012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 flipV="1">
            <a:off x="8525582" y="1955321"/>
            <a:ext cx="182020" cy="1797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6998643" y="1905000"/>
            <a:ext cx="316557" cy="273170"/>
          </a:xfrm>
          <a:prstGeom prst="ellipse">
            <a:avLst/>
          </a:prstGeom>
          <a:solidFill>
            <a:schemeClr val="tx2">
              <a:alpha val="47058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>
            <a:off x="7030299" y="1948132"/>
            <a:ext cx="237418" cy="2012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8" name="Line 20"/>
          <p:cNvSpPr>
            <a:spLocks noChangeShapeType="1"/>
          </p:cNvSpPr>
          <p:nvPr/>
        </p:nvSpPr>
        <p:spPr bwMode="auto">
          <a:xfrm flipV="1">
            <a:off x="7077782" y="1955321"/>
            <a:ext cx="182020" cy="1797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41B4C6-39D3-784E-8235-F4135F992EDD}" type="slidenum">
              <a:rPr lang="en-US"/>
              <a:pPr/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7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 animBg="1"/>
      <p:bldP spid="28" grpId="0" animBg="1"/>
      <p:bldP spid="29" grpId="0" animBg="1"/>
      <p:bldP spid="30" grpId="0" animBg="1"/>
      <p:bldP spid="31" grpId="0" animBg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293688" y="2209800"/>
            <a:ext cx="2395537" cy="2986087"/>
            <a:chOff x="293688" y="3719513"/>
            <a:chExt cx="2395537" cy="2986087"/>
          </a:xfrm>
        </p:grpSpPr>
        <p:grpSp>
          <p:nvGrpSpPr>
            <p:cNvPr id="3" name="Group 105"/>
            <p:cNvGrpSpPr>
              <a:grpSpLocks/>
            </p:cNvGrpSpPr>
            <p:nvPr/>
          </p:nvGrpSpPr>
          <p:grpSpPr bwMode="auto">
            <a:xfrm>
              <a:off x="293688" y="3719513"/>
              <a:ext cx="2395537" cy="2986087"/>
              <a:chOff x="293737" y="3719512"/>
              <a:chExt cx="2395947" cy="2986088"/>
            </a:xfrm>
          </p:grpSpPr>
          <p:sp>
            <p:nvSpPr>
              <p:cNvPr id="75864" name="Oval 84"/>
              <p:cNvSpPr>
                <a:spLocks noChangeAspect="1"/>
              </p:cNvSpPr>
              <p:nvPr/>
            </p:nvSpPr>
            <p:spPr bwMode="auto">
              <a:xfrm>
                <a:off x="293737" y="5729288"/>
                <a:ext cx="327081" cy="352425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 anchorCtr="1">
                <a:prstTxWarp prst="textNoShape">
                  <a:avLst/>
                </a:prstTxWarp>
              </a:bodyPr>
              <a:lstStyle/>
              <a:p>
                <a:pPr defTabSz="1370013">
                  <a:lnSpc>
                    <a:spcPct val="80000"/>
                  </a:lnSpc>
                </a:pPr>
                <a:endParaRPr lang="en-US" sz="1200">
                  <a:latin typeface="Georgia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 bwMode="auto">
              <a:xfrm>
                <a:off x="328668" y="4060824"/>
                <a:ext cx="327081" cy="35242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1370013">
                  <a:lnSpc>
                    <a:spcPct val="60000"/>
                  </a:lnSpc>
                  <a:defRPr/>
                </a:pPr>
                <a:r>
                  <a:rPr lang="en-US" sz="1700" b="1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 bwMode="auto">
              <a:xfrm>
                <a:off x="1387711" y="3719512"/>
                <a:ext cx="327081" cy="35242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pPr defTabSz="1370013">
                  <a:lnSpc>
                    <a:spcPct val="60000"/>
                  </a:lnSpc>
                  <a:defRPr/>
                </a:pPr>
                <a:r>
                  <a:rPr lang="en-US" sz="1500" b="1" dirty="0">
                    <a:latin typeface="Times New Roman" charset="0"/>
                    <a:ea typeface="Times New Roman" charset="0"/>
                    <a:cs typeface="Times New Roman" charset="0"/>
                  </a:rPr>
                  <a:t>D</a:t>
                </a:r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 bwMode="auto">
              <a:xfrm>
                <a:off x="2270512" y="6354763"/>
                <a:ext cx="327081" cy="350837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1370013">
                  <a:lnSpc>
                    <a:spcPct val="60000"/>
                  </a:lnSpc>
                  <a:defRPr/>
                </a:pPr>
                <a:r>
                  <a:rPr lang="en-US" sz="1700" b="1" dirty="0">
                    <a:latin typeface="Times New Roman" charset="0"/>
                    <a:ea typeface="Times New Roman" charset="0"/>
                    <a:cs typeface="Times New Roman" charset="0"/>
                  </a:rPr>
                  <a:t>N</a:t>
                </a:r>
              </a:p>
            </p:txBody>
          </p:sp>
          <p:sp>
            <p:nvSpPr>
              <p:cNvPr id="75868" name="Oval 89"/>
              <p:cNvSpPr>
                <a:spLocks noChangeAspect="1"/>
              </p:cNvSpPr>
              <p:nvPr/>
            </p:nvSpPr>
            <p:spPr bwMode="auto">
              <a:xfrm>
                <a:off x="2362603" y="4952999"/>
                <a:ext cx="327081" cy="350838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 anchorCtr="1">
                <a:prstTxWarp prst="textNoShape">
                  <a:avLst/>
                </a:prstTxWarp>
              </a:bodyPr>
              <a:lstStyle/>
              <a:p>
                <a:pPr defTabSz="1370013">
                  <a:lnSpc>
                    <a:spcPct val="80000"/>
                  </a:lnSpc>
                </a:pPr>
                <a:endParaRPr lang="en-US" sz="1200">
                  <a:latin typeface="Georgia" charset="0"/>
                </a:endParaRPr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 bwMode="auto">
              <a:xfrm>
                <a:off x="973303" y="4929187"/>
                <a:ext cx="327081" cy="35242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>
                <a:prstTxWarp prst="textNoShape">
                  <a:avLst/>
                </a:prstTxWarp>
                <a:normAutofit fontScale="85000" lnSpcReduction="10000"/>
              </a:bodyPr>
              <a:lstStyle/>
              <a:p>
                <a:pPr defTabSz="1370013">
                  <a:lnSpc>
                    <a:spcPct val="60000"/>
                  </a:lnSpc>
                  <a:defRPr/>
                </a:pPr>
                <a:r>
                  <a:rPr lang="en-US" sz="1700" b="1"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</a:p>
            </p:txBody>
          </p:sp>
        </p:grpSp>
        <p:sp>
          <p:nvSpPr>
            <p:cNvPr id="126" name="Oval 125"/>
            <p:cNvSpPr>
              <a:spLocks noChangeAspect="1"/>
            </p:cNvSpPr>
            <p:nvPr/>
          </p:nvSpPr>
          <p:spPr bwMode="auto">
            <a:xfrm>
              <a:off x="2286000" y="5638800"/>
              <a:ext cx="327025" cy="35083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>
              <a:prstTxWarp prst="textNoShape">
                <a:avLst/>
              </a:prstTxWarp>
              <a:normAutofit fontScale="70000" lnSpcReduction="20000"/>
            </a:bodyPr>
            <a:lstStyle/>
            <a:p>
              <a:pPr defTabSz="1370013">
                <a:lnSpc>
                  <a:spcPct val="60000"/>
                </a:lnSpc>
                <a:defRPr/>
              </a:pPr>
              <a:r>
                <a:rPr lang="en-US" sz="1700" b="1" dirty="0" err="1">
                  <a:latin typeface="Times New Roman" charset="0"/>
                  <a:ea typeface="Times New Roman" charset="0"/>
                  <a:cs typeface="Times New Roman" charset="0"/>
                </a:rPr>
                <a:t>j</a:t>
              </a:r>
              <a:endParaRPr lang="en-US" sz="17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125"/>
            <a:ext cx="8229600" cy="752475"/>
          </a:xfrm>
        </p:spPr>
        <p:txBody>
          <a:bodyPr/>
          <a:lstStyle/>
          <a:p>
            <a:pPr eaLnBrk="1" hangingPunct="1"/>
            <a:r>
              <a:rPr lang="en-US" dirty="0" smtClean="0"/>
              <a:t>Scheduling	</a:t>
            </a:r>
            <a:endParaRPr lang="en-US" sz="3200" b="1" dirty="0">
              <a:ea typeface="Times New Roman" charset="0"/>
              <a:cs typeface="Times New Roman" charset="0"/>
            </a:endParaRPr>
          </a:p>
        </p:txBody>
      </p:sp>
      <p:sp>
        <p:nvSpPr>
          <p:cNvPr id="75780" name="Rectangle 81"/>
          <p:cNvSpPr>
            <a:spLocks noGrp="1" noChangeArrowheads="1"/>
          </p:cNvSpPr>
          <p:nvPr>
            <p:ph idx="1"/>
          </p:nvPr>
        </p:nvSpPr>
        <p:spPr>
          <a:xfrm>
            <a:off x="2971800" y="1676400"/>
            <a:ext cx="5867400" cy="1981200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802.11 Mac</a:t>
            </a: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Node </a:t>
            </a: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selects one node </a:t>
            </a: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as a relay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Node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takes the responsibility of the packet</a:t>
            </a: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</a:pPr>
            <a:endParaRPr lang="en-US" sz="24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</a:pPr>
            <a:endParaRPr lang="en-US" sz="1800" baseline="-250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5804" name="Slide Number Placeholder 81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40475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14D45D-1C88-0340-866F-07C80DEF37E9}" type="slidenum">
              <a:rPr lang="en-US"/>
              <a:pPr/>
              <a:t>14</a:t>
            </a:fld>
            <a:endParaRPr lang="en-US" dirty="0"/>
          </a:p>
        </p:txBody>
      </p:sp>
      <p:cxnSp>
        <p:nvCxnSpPr>
          <p:cNvPr id="14357" name="AutoShape 13"/>
          <p:cNvCxnSpPr>
            <a:cxnSpLocks noChangeShapeType="1"/>
          </p:cNvCxnSpPr>
          <p:nvPr/>
        </p:nvCxnSpPr>
        <p:spPr bwMode="auto">
          <a:xfrm rot="16200000" flipH="1">
            <a:off x="1562894" y="3409156"/>
            <a:ext cx="460375" cy="1081087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2286000" y="4129087"/>
            <a:ext cx="327025" cy="350838"/>
          </a:xfrm>
          <a:prstGeom prst="ellipse">
            <a:avLst/>
          </a:prstGeom>
          <a:solidFill>
            <a:srgbClr val="00800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prstTxWarp prst="textNoShape">
              <a:avLst/>
            </a:prstTxWarp>
            <a:normAutofit fontScale="70000" lnSpcReduction="20000"/>
          </a:bodyPr>
          <a:lstStyle/>
          <a:p>
            <a:pPr defTabSz="1370013">
              <a:lnSpc>
                <a:spcPct val="60000"/>
              </a:lnSpc>
              <a:defRPr/>
            </a:pPr>
            <a:r>
              <a:rPr lang="en-US" sz="1700" b="1" dirty="0" err="1">
                <a:latin typeface="Times New Roman" charset="0"/>
                <a:ea typeface="Times New Roman" charset="0"/>
                <a:cs typeface="Times New Roman" charset="0"/>
              </a:rPr>
              <a:t>j</a:t>
            </a:r>
            <a:endParaRPr lang="en-US" sz="17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5" name="Rectangle 81"/>
          <p:cNvSpPr txBox="1">
            <a:spLocks noChangeArrowheads="1"/>
          </p:cNvSpPr>
          <p:nvPr/>
        </p:nvSpPr>
        <p:spPr bwMode="auto">
          <a:xfrm>
            <a:off x="2971800" y="3429000"/>
            <a:ext cx="62150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3050" lvl="0" indent="-273050">
              <a:lnSpc>
                <a:spcPct val="15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Control packets computing </a:t>
            </a:r>
            <a:r>
              <a:rPr lang="en-US" sz="2400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are critical</a:t>
            </a:r>
          </a:p>
          <a:p>
            <a:pPr marL="639763" lvl="1" indent="-246063">
              <a:lnSpc>
                <a:spcPct val="150000"/>
              </a:lnSpc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Can get stuck due to congestion</a:t>
            </a:r>
          </a:p>
          <a:p>
            <a:pPr marL="639763" lvl="1" indent="-246063">
              <a:lnSpc>
                <a:spcPct val="150000"/>
              </a:lnSpc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Assign higher priority than data packets</a:t>
            </a:r>
          </a:p>
          <a:p>
            <a:pPr marL="639763" lvl="1" indent="-246063">
              <a:lnSpc>
                <a:spcPct val="150000"/>
              </a:lnSpc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Use driver’s priority queuing </a:t>
            </a:r>
            <a:endParaRPr 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639763" lvl="1" indent="-246063">
              <a:lnSpc>
                <a:spcPct val="150000"/>
              </a:lnSpc>
              <a:buClr>
                <a:schemeClr val="accent1"/>
              </a:buClr>
              <a:buSzPct val="85000"/>
              <a:buFont typeface="Wingdings 2" charset="2"/>
              <a:buChar char=""/>
            </a:pPr>
            <a:endParaRPr lang="en-US" sz="22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73050" indent="-273050">
              <a:lnSpc>
                <a:spcPct val="150000"/>
              </a:lnSpc>
              <a:buClr>
                <a:srgbClr val="0BD0D9"/>
              </a:buClr>
              <a:buSzPct val="95000"/>
            </a:pPr>
            <a:endParaRPr lang="en-US" sz="24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advTm="2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  <p:bldP spid="102" grpId="0" animBg="1"/>
      <p:bldP spid="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724400"/>
          </a:xfrm>
        </p:spPr>
        <p:txBody>
          <a:bodyPr/>
          <a:lstStyle/>
          <a:p>
            <a:r>
              <a:rPr lang="en-US" dirty="0" smtClean="0"/>
              <a:t>Formation of loops</a:t>
            </a:r>
          </a:p>
          <a:p>
            <a:pPr lvl="1"/>
            <a:r>
              <a:rPr lang="en-US" sz="2100" dirty="0" smtClean="0"/>
              <a:t>Curse of decentralized implementation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sz="2100" dirty="0" smtClean="0"/>
              <a:t>Temporary build-up of queue at F causes packets to loop in C-B</a:t>
            </a:r>
          </a:p>
          <a:p>
            <a:pPr lvl="2"/>
            <a:r>
              <a:rPr lang="en-US" sz="2000" dirty="0" smtClean="0"/>
              <a:t>Counting to infinity situation</a:t>
            </a:r>
          </a:p>
          <a:p>
            <a:pPr lvl="1"/>
            <a:r>
              <a:rPr lang="en-US" sz="2100" kern="0" dirty="0" smtClean="0"/>
              <a:t>Split horizon rule is </a:t>
            </a:r>
            <a:r>
              <a:rPr lang="en-US" sz="2100" kern="0" dirty="0" smtClean="0">
                <a:solidFill>
                  <a:srgbClr val="0000FF"/>
                </a:solidFill>
              </a:rPr>
              <a:t>used to prevent routing loops</a:t>
            </a:r>
            <a:endParaRPr lang="en-US" sz="2100" kern="0" dirty="0" smtClean="0"/>
          </a:p>
          <a:p>
            <a:pPr lvl="2"/>
            <a:r>
              <a:rPr lang="en-US" sz="2000" dirty="0" smtClean="0"/>
              <a:t>Node C knows B’s next hop is C</a:t>
            </a:r>
            <a:endParaRPr lang="en-US" dirty="0" smtClean="0"/>
          </a:p>
          <a:p>
            <a:pPr lvl="2"/>
            <a:r>
              <a:rPr lang="en-US" sz="2000" dirty="0" smtClean="0"/>
              <a:t>C sets </a:t>
            </a:r>
            <a:r>
              <a:rPr lang="en-US" sz="2000" i="1" dirty="0" smtClean="0"/>
              <a:t>V</a:t>
            </a:r>
            <a:r>
              <a:rPr lang="en-US" sz="2000" baseline="-25000" dirty="0" smtClean="0"/>
              <a:t>B  </a:t>
            </a:r>
            <a:r>
              <a:rPr lang="en-US" sz="2000" dirty="0" smtClean="0"/>
              <a:t>= ∞, C does not learn from B</a:t>
            </a:r>
          </a:p>
          <a:p>
            <a:pPr lvl="2">
              <a:buClr>
                <a:srgbClr val="009DD9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A node advertises routes as unreachable to the node through which they were learned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lvl="2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Issues (1)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4948B-BF13-8A43-8735-CE916A9EB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9" name="Group 127"/>
          <p:cNvGrpSpPr>
            <a:grpSpLocks noChangeAspect="1"/>
          </p:cNvGrpSpPr>
          <p:nvPr/>
        </p:nvGrpSpPr>
        <p:grpSpPr bwMode="auto">
          <a:xfrm>
            <a:off x="4252912" y="2590800"/>
            <a:ext cx="471488" cy="215900"/>
            <a:chOff x="2592387" y="10363200"/>
            <a:chExt cx="838201" cy="382588"/>
          </a:xfrm>
          <a:scene3d>
            <a:camera prst="orthographicFront">
              <a:rot lat="0" lon="0" rev="10800000"/>
            </a:camera>
            <a:lightRig rig="threePt" dir="t"/>
          </a:scene3d>
        </p:grpSpPr>
        <p:cxnSp>
          <p:nvCxnSpPr>
            <p:cNvPr id="30" name="Straight Connector 118"/>
            <p:cNvCxnSpPr>
              <a:cxnSpLocks noChangeShapeType="1"/>
            </p:cNvCxnSpPr>
            <p:nvPr/>
          </p:nvCxnSpPr>
          <p:spPr bwMode="auto">
            <a:xfrm rot="5400000">
              <a:off x="3239294" y="10552906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1" name="Group 126"/>
            <p:cNvGrpSpPr>
              <a:grpSpLocks/>
            </p:cNvGrpSpPr>
            <p:nvPr/>
          </p:nvGrpSpPr>
          <p:grpSpPr bwMode="auto">
            <a:xfrm>
              <a:off x="2592387" y="10363200"/>
              <a:ext cx="836613" cy="382588"/>
              <a:chOff x="9450387" y="9525000"/>
              <a:chExt cx="836613" cy="382588"/>
            </a:xfrm>
          </p:grpSpPr>
          <p:cxnSp>
            <p:nvCxnSpPr>
              <p:cNvPr id="32" name="Straight Connector 116"/>
              <p:cNvCxnSpPr>
                <a:cxnSpLocks noChangeShapeType="1"/>
              </p:cNvCxnSpPr>
              <p:nvPr/>
            </p:nvCxnSpPr>
            <p:spPr bwMode="auto">
              <a:xfrm>
                <a:off x="9450387" y="9525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3" name="Straight Connector 121"/>
              <p:cNvCxnSpPr>
                <a:cxnSpLocks noChangeShapeType="1"/>
              </p:cNvCxnSpPr>
              <p:nvPr/>
            </p:nvCxnSpPr>
            <p:spPr bwMode="auto">
              <a:xfrm rot="5400000">
                <a:off x="99448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4" name="Straight Connector 122"/>
              <p:cNvCxnSpPr>
                <a:cxnSpLocks noChangeShapeType="1"/>
              </p:cNvCxnSpPr>
              <p:nvPr/>
            </p:nvCxnSpPr>
            <p:spPr bwMode="auto">
              <a:xfrm rot="5400000">
                <a:off x="97924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96400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6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9450387" y="9906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84" name="Group 83"/>
          <p:cNvGrpSpPr/>
          <p:nvPr/>
        </p:nvGrpSpPr>
        <p:grpSpPr>
          <a:xfrm>
            <a:off x="2819400" y="2590800"/>
            <a:ext cx="471487" cy="228599"/>
            <a:chOff x="4405312" y="6477001"/>
            <a:chExt cx="471487" cy="228599"/>
          </a:xfrm>
          <a:scene3d>
            <a:camera prst="orthographicFront">
              <a:rot lat="0" lon="0" rev="10800000"/>
            </a:camera>
            <a:lightRig rig="threePt" dir="t"/>
          </a:scene3d>
        </p:grpSpPr>
        <p:cxnSp>
          <p:nvCxnSpPr>
            <p:cNvPr id="75" name="Straight Connector 118"/>
            <p:cNvCxnSpPr>
              <a:cxnSpLocks noChangeShapeType="1"/>
            </p:cNvCxnSpPr>
            <p:nvPr/>
          </p:nvCxnSpPr>
          <p:spPr bwMode="auto">
            <a:xfrm rot="5400000">
              <a:off x="4768851" y="6596755"/>
              <a:ext cx="215004" cy="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7" name="Straight Connector 116"/>
            <p:cNvCxnSpPr>
              <a:cxnSpLocks noChangeShapeType="1"/>
            </p:cNvCxnSpPr>
            <p:nvPr/>
          </p:nvCxnSpPr>
          <p:spPr bwMode="auto">
            <a:xfrm>
              <a:off x="4405312" y="6489700"/>
              <a:ext cx="470595" cy="8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" name="Straight Connector 121"/>
            <p:cNvCxnSpPr>
              <a:cxnSpLocks noChangeShapeType="1"/>
            </p:cNvCxnSpPr>
            <p:nvPr/>
          </p:nvCxnSpPr>
          <p:spPr bwMode="auto">
            <a:xfrm rot="5400000">
              <a:off x="4683126" y="6596755"/>
              <a:ext cx="215004" cy="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" name="Straight Connector 122"/>
            <p:cNvCxnSpPr>
              <a:cxnSpLocks noChangeShapeType="1"/>
            </p:cNvCxnSpPr>
            <p:nvPr/>
          </p:nvCxnSpPr>
          <p:spPr bwMode="auto">
            <a:xfrm rot="5400000">
              <a:off x="4597401" y="6596755"/>
              <a:ext cx="215004" cy="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Straight Connector 123"/>
            <p:cNvCxnSpPr>
              <a:cxnSpLocks noChangeShapeType="1"/>
            </p:cNvCxnSpPr>
            <p:nvPr/>
          </p:nvCxnSpPr>
          <p:spPr bwMode="auto">
            <a:xfrm rot="5400000">
              <a:off x="4511676" y="6596755"/>
              <a:ext cx="215004" cy="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Straight Connector 125"/>
            <p:cNvCxnSpPr>
              <a:cxnSpLocks noChangeShapeType="1"/>
            </p:cNvCxnSpPr>
            <p:nvPr/>
          </p:nvCxnSpPr>
          <p:spPr bwMode="auto">
            <a:xfrm>
              <a:off x="4405312" y="6704704"/>
              <a:ext cx="470595" cy="8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" name="Straight Connector 121"/>
            <p:cNvCxnSpPr>
              <a:cxnSpLocks noChangeShapeType="1"/>
            </p:cNvCxnSpPr>
            <p:nvPr/>
          </p:nvCxnSpPr>
          <p:spPr bwMode="auto">
            <a:xfrm rot="5400000">
              <a:off x="4464051" y="6584056"/>
              <a:ext cx="215004" cy="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" name="Straight Connector 121"/>
            <p:cNvCxnSpPr>
              <a:cxnSpLocks noChangeShapeType="1"/>
            </p:cNvCxnSpPr>
            <p:nvPr/>
          </p:nvCxnSpPr>
          <p:spPr bwMode="auto">
            <a:xfrm rot="5400000">
              <a:off x="4388745" y="6584056"/>
              <a:ext cx="215004" cy="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9" name="Group 98"/>
          <p:cNvGrpSpPr/>
          <p:nvPr/>
        </p:nvGrpSpPr>
        <p:grpSpPr>
          <a:xfrm>
            <a:off x="1714500" y="2926080"/>
            <a:ext cx="4076700" cy="731520"/>
            <a:chOff x="1714500" y="2926080"/>
            <a:chExt cx="4076700" cy="731520"/>
          </a:xfrm>
        </p:grpSpPr>
        <p:grpSp>
          <p:nvGrpSpPr>
            <p:cNvPr id="98" name="Group 97"/>
            <p:cNvGrpSpPr/>
            <p:nvPr/>
          </p:nvGrpSpPr>
          <p:grpSpPr>
            <a:xfrm>
              <a:off x="1714500" y="2926080"/>
              <a:ext cx="2781300" cy="731520"/>
              <a:chOff x="1714500" y="2926080"/>
              <a:chExt cx="2781300" cy="731520"/>
            </a:xfrm>
          </p:grpSpPr>
          <p:sp>
            <p:nvSpPr>
              <p:cNvPr id="18" name="AutoShape 182"/>
              <p:cNvSpPr>
                <a:spLocks noChangeArrowheads="1"/>
              </p:cNvSpPr>
              <p:nvPr/>
            </p:nvSpPr>
            <p:spPr bwMode="auto">
              <a:xfrm>
                <a:off x="2971800" y="2926080"/>
                <a:ext cx="228600" cy="2286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/>
                  <a:t>F</a:t>
                </a:r>
              </a:p>
            </p:txBody>
          </p:sp>
          <p:sp>
            <p:nvSpPr>
              <p:cNvPr id="19" name="AutoShape 198"/>
              <p:cNvSpPr>
                <a:spLocks noChangeArrowheads="1"/>
              </p:cNvSpPr>
              <p:nvPr/>
            </p:nvSpPr>
            <p:spPr bwMode="auto">
              <a:xfrm>
                <a:off x="4267200" y="3429000"/>
                <a:ext cx="228600" cy="2286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/>
                  <a:t>B</a:t>
                </a:r>
              </a:p>
            </p:txBody>
          </p:sp>
          <p:sp>
            <p:nvSpPr>
              <p:cNvPr id="20" name="AutoShape 172"/>
              <p:cNvSpPr>
                <a:spLocks noChangeArrowheads="1"/>
              </p:cNvSpPr>
              <p:nvPr/>
            </p:nvSpPr>
            <p:spPr bwMode="auto">
              <a:xfrm>
                <a:off x="1714500" y="2926080"/>
                <a:ext cx="228600" cy="228600"/>
              </a:xfrm>
              <a:prstGeom prst="flowChartConnector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b="1" dirty="0"/>
                  <a:t>D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943100" y="2926080"/>
              <a:ext cx="3848100" cy="537192"/>
              <a:chOff x="1943100" y="2926080"/>
              <a:chExt cx="3848100" cy="537192"/>
            </a:xfrm>
          </p:grpSpPr>
          <p:sp>
            <p:nvSpPr>
              <p:cNvPr id="16" name="AutoShape 145"/>
              <p:cNvSpPr>
                <a:spLocks noChangeArrowheads="1"/>
              </p:cNvSpPr>
              <p:nvPr/>
            </p:nvSpPr>
            <p:spPr bwMode="auto">
              <a:xfrm>
                <a:off x="5562600" y="2926080"/>
                <a:ext cx="228600" cy="228600"/>
              </a:xfrm>
              <a:prstGeom prst="flowChartConnector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 smtClean="0"/>
                  <a:t>A</a:t>
                </a:r>
                <a:endParaRPr lang="en-US" sz="1400" b="1" dirty="0"/>
              </a:p>
            </p:txBody>
          </p:sp>
          <p:sp>
            <p:nvSpPr>
              <p:cNvPr id="17" name="AutoShape 184"/>
              <p:cNvSpPr>
                <a:spLocks noChangeArrowheads="1"/>
              </p:cNvSpPr>
              <p:nvPr/>
            </p:nvSpPr>
            <p:spPr bwMode="auto">
              <a:xfrm>
                <a:off x="4267200" y="2926080"/>
                <a:ext cx="228600" cy="228600"/>
              </a:xfrm>
              <a:prstGeom prst="flowChartConnector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/>
                  <a:t>C</a:t>
                </a:r>
              </a:p>
            </p:txBody>
          </p:sp>
          <p:cxnSp>
            <p:nvCxnSpPr>
              <p:cNvPr id="21" name="AutoShape 13"/>
              <p:cNvCxnSpPr>
                <a:cxnSpLocks noChangeShapeType="1"/>
                <a:stCxn id="18" idx="2"/>
                <a:endCxn id="20" idx="6"/>
              </p:cNvCxnSpPr>
              <p:nvPr/>
            </p:nvCxnSpPr>
            <p:spPr bwMode="auto">
              <a:xfrm rot="10800000">
                <a:off x="1943100" y="3040380"/>
                <a:ext cx="1028700" cy="1588"/>
              </a:xfrm>
              <a:prstGeom prst="straightConnector1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" name="AutoShape 13"/>
              <p:cNvCxnSpPr>
                <a:cxnSpLocks noChangeShapeType="1"/>
              </p:cNvCxnSpPr>
              <p:nvPr/>
            </p:nvCxnSpPr>
            <p:spPr bwMode="auto">
              <a:xfrm rot="10800000">
                <a:off x="3200400" y="3048000"/>
                <a:ext cx="1028700" cy="1588"/>
              </a:xfrm>
              <a:prstGeom prst="straightConnector1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" name="AutoShape 13"/>
              <p:cNvCxnSpPr>
                <a:cxnSpLocks noChangeShapeType="1"/>
              </p:cNvCxnSpPr>
              <p:nvPr/>
            </p:nvCxnSpPr>
            <p:spPr bwMode="auto">
              <a:xfrm rot="10800000">
                <a:off x="4533900" y="3048000"/>
                <a:ext cx="1028700" cy="1588"/>
              </a:xfrm>
              <a:prstGeom prst="straightConnector1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" name="AutoShape 13"/>
              <p:cNvCxnSpPr>
                <a:cxnSpLocks noChangeShapeType="1"/>
              </p:cNvCxnSpPr>
              <p:nvPr/>
            </p:nvCxnSpPr>
            <p:spPr bwMode="auto">
              <a:xfrm rot="5400000">
                <a:off x="4248168" y="3291840"/>
                <a:ext cx="341276" cy="1588"/>
              </a:xfrm>
              <a:prstGeom prst="straightConnector1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</p:cxnSp>
        </p:grpSp>
      </p:grpSp>
      <p:cxnSp>
        <p:nvCxnSpPr>
          <p:cNvPr id="90" name="Curved Connector 89"/>
          <p:cNvCxnSpPr>
            <a:stCxn id="17" idx="0"/>
            <a:endCxn id="19" idx="5"/>
          </p:cNvCxnSpPr>
          <p:nvPr/>
        </p:nvCxnSpPr>
        <p:spPr>
          <a:xfrm rot="16200000" flipH="1">
            <a:off x="4072890" y="3234690"/>
            <a:ext cx="698042" cy="80822"/>
          </a:xfrm>
          <a:prstGeom prst="curvedConnector5">
            <a:avLst>
              <a:gd name="adj1" fmla="val -32749"/>
              <a:gd name="adj2" fmla="val 424266"/>
              <a:gd name="adj3" fmla="val 13274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89"/>
          <p:cNvCxnSpPr/>
          <p:nvPr/>
        </p:nvCxnSpPr>
        <p:spPr>
          <a:xfrm rot="16200000" flipH="1">
            <a:off x="3725367" y="3280411"/>
            <a:ext cx="698042" cy="80822"/>
          </a:xfrm>
          <a:prstGeom prst="curvedConnector5">
            <a:avLst>
              <a:gd name="adj1" fmla="val -32749"/>
              <a:gd name="adj2" fmla="val 424266"/>
              <a:gd name="adj3" fmla="val 132749"/>
            </a:avLst>
          </a:prstGeom>
          <a:ln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7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Issues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Delay vs. link probability curve</a:t>
            </a:r>
          </a:p>
          <a:p>
            <a:pPr lvl="1"/>
            <a:r>
              <a:rPr lang="en-US" dirty="0" smtClean="0"/>
              <a:t>Assumption: </a:t>
            </a:r>
          </a:p>
          <a:p>
            <a:pPr lvl="1"/>
            <a:r>
              <a:rPr lang="en-US" dirty="0" smtClean="0"/>
              <a:t>Non linear, difficult to characterize</a:t>
            </a:r>
          </a:p>
          <a:p>
            <a:pPr lvl="1"/>
            <a:r>
              <a:rPr lang="en-US" dirty="0" smtClean="0"/>
              <a:t>Packet are dropped after RETRY_MAX</a:t>
            </a:r>
          </a:p>
          <a:p>
            <a:pPr lvl="1"/>
            <a:r>
              <a:rPr lang="en-US" dirty="0" smtClean="0"/>
              <a:t>Chosen a naïve solution</a:t>
            </a:r>
          </a:p>
          <a:p>
            <a:pPr lvl="2"/>
            <a:r>
              <a:rPr lang="en-US" dirty="0" smtClean="0"/>
              <a:t>Neglect links with </a:t>
            </a:r>
            <a:r>
              <a:rPr lang="en-US" dirty="0" err="1" smtClean="0"/>
              <a:t>p</a:t>
            </a:r>
            <a:r>
              <a:rPr lang="en-US" dirty="0" smtClean="0"/>
              <a:t> &lt;  Threshold</a:t>
            </a:r>
          </a:p>
          <a:p>
            <a:pPr lvl="2"/>
            <a:r>
              <a:rPr lang="en-US" dirty="0" smtClean="0"/>
              <a:t>Choose Threshold = 0.6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4948B-BF13-8A43-8735-CE916A9EB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Text Box 85"/>
          <p:cNvSpPr txBox="1">
            <a:spLocks noChangeArrowheads="1"/>
          </p:cNvSpPr>
          <p:nvPr/>
        </p:nvSpPr>
        <p:spPr bwMode="auto">
          <a:xfrm>
            <a:off x="7238206" y="1980406"/>
            <a:ext cx="11430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Comic Sans MS" charset="0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7390606" y="2666206"/>
            <a:ext cx="914400" cy="381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261507" y="1447800"/>
            <a:ext cx="2349093" cy="2121138"/>
            <a:chOff x="5957501" y="4115594"/>
            <a:chExt cx="2349093" cy="2121138"/>
          </a:xfrm>
        </p:grpSpPr>
        <p:cxnSp>
          <p:nvCxnSpPr>
            <p:cNvPr id="60" name="Straight Arrow Connector 59"/>
            <p:cNvCxnSpPr/>
            <p:nvPr/>
          </p:nvCxnSpPr>
          <p:spPr>
            <a:xfrm rot="5400000" flipH="1" flipV="1">
              <a:off x="5753100" y="49149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3"/>
            <p:cNvGrpSpPr/>
            <p:nvPr/>
          </p:nvGrpSpPr>
          <p:grpSpPr>
            <a:xfrm>
              <a:off x="5957501" y="4190028"/>
              <a:ext cx="2349093" cy="2046704"/>
              <a:chOff x="5957501" y="4190028"/>
              <a:chExt cx="2349093" cy="2046704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flipV="1">
                <a:off x="6553200" y="5715000"/>
                <a:ext cx="1753394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/>
              <p:cNvCxnSpPr/>
              <p:nvPr/>
            </p:nvCxnSpPr>
            <p:spPr>
              <a:xfrm rot="16200000" flipH="1">
                <a:off x="6705600" y="4191000"/>
                <a:ext cx="1371600" cy="1371600"/>
              </a:xfrm>
              <a:prstGeom prst="curvedConnector3">
                <a:avLst>
                  <a:gd name="adj1" fmla="val 91568"/>
                </a:avLst>
              </a:prstGeom>
              <a:ln>
                <a:solidFill>
                  <a:srgbClr val="FF0000"/>
                </a:solidFill>
                <a:headEnd type="stealth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6553200" y="5867400"/>
                <a:ext cx="1724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Link probability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5569888" y="4577641"/>
                <a:ext cx="14215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Media access </a:t>
                </a:r>
              </a:p>
              <a:p>
                <a:r>
                  <a:rPr lang="en-US" dirty="0" smtClean="0">
                    <a:latin typeface="Times New Roman"/>
                    <a:cs typeface="Times New Roman"/>
                  </a:rPr>
                  <a:t>     delay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392556" y="5638800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28806" y="297100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pic>
        <p:nvPicPr>
          <p:cNvPr id="15" name="Picture 14" descr="Screen shot 2010-05-29 at 9.17.4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3810000"/>
            <a:ext cx="3528390" cy="2654630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895600" y="1981200"/>
          <a:ext cx="1328145" cy="762000"/>
        </p:xfrm>
        <a:graphic>
          <a:graphicData uri="http://schemas.openxmlformats.org/presentationml/2006/ole">
            <p:oleObj spid="_x0000_s302082" name="Equation" r:id="rId6" imgW="685800" imgH="3937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8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0763" y="1514475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05400" y="1600200"/>
            <a:ext cx="3255963" cy="2287588"/>
            <a:chOff x="4770438" y="2371725"/>
            <a:chExt cx="3255962" cy="2287588"/>
          </a:xfrm>
        </p:grpSpPr>
        <p:sp>
          <p:nvSpPr>
            <p:cNvPr id="87" name="Rectangle 86"/>
            <p:cNvSpPr/>
            <p:nvPr/>
          </p:nvSpPr>
          <p:spPr bwMode="auto">
            <a:xfrm>
              <a:off x="6359526" y="2728913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7793037" y="3051175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7251700" y="383698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980237" y="2871788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6591300" y="3265488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7405687" y="2371725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4770438" y="4373563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867401" y="451643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5429251" y="4051300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6319838" y="4230688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746875" y="3694113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5932488" y="3408363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125"/>
            <a:ext cx="8229600" cy="752475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Experimental Setup  </a:t>
            </a:r>
          </a:p>
        </p:txBody>
      </p:sp>
      <p:sp>
        <p:nvSpPr>
          <p:cNvPr id="95237" name="Slide Number Placeholder 6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81E192-9FB3-43BA-9AD0-A9BE5CF4F6CB}" type="slidenum">
              <a:rPr lang="en-US"/>
              <a:pPr/>
              <a:t>17</a:t>
            </a:fld>
            <a:endParaRPr lang="en-US"/>
          </a:p>
        </p:txBody>
      </p:sp>
      <p:sp>
        <p:nvSpPr>
          <p:cNvPr id="95238" name="Line 22"/>
          <p:cNvSpPr>
            <a:spLocks noChangeShapeType="1"/>
          </p:cNvSpPr>
          <p:nvPr/>
        </p:nvSpPr>
        <p:spPr bwMode="auto">
          <a:xfrm flipV="1">
            <a:off x="4648200" y="4572000"/>
            <a:ext cx="3886200" cy="46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Text Box 23"/>
          <p:cNvSpPr txBox="1">
            <a:spLocks noChangeArrowheads="1"/>
          </p:cNvSpPr>
          <p:nvPr/>
        </p:nvSpPr>
        <p:spPr bwMode="auto">
          <a:xfrm>
            <a:off x="6096000" y="4114800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~100 </a:t>
            </a:r>
            <a:r>
              <a:rPr lang="en-US" sz="2000" b="1" dirty="0" err="1">
                <a:solidFill>
                  <a:srgbClr val="000000"/>
                </a:solidFill>
              </a:rPr>
              <a:t>mt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4419600" y="990600"/>
            <a:ext cx="1714500" cy="1001713"/>
            <a:chOff x="7215188" y="5072061"/>
            <a:chExt cx="1714530" cy="1001712"/>
          </a:xfrm>
        </p:grpSpPr>
        <p:pic>
          <p:nvPicPr>
            <p:cNvPr id="95244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86625" y="5072061"/>
              <a:ext cx="1571625" cy="100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" name="Right Triangle 111"/>
            <p:cNvSpPr/>
            <p:nvPr/>
          </p:nvSpPr>
          <p:spPr>
            <a:xfrm>
              <a:off x="8286776" y="5643578"/>
              <a:ext cx="642942" cy="42862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Right Triangle 112"/>
            <p:cNvSpPr/>
            <p:nvPr/>
          </p:nvSpPr>
          <p:spPr>
            <a:xfrm>
              <a:off x="7215188" y="5857873"/>
              <a:ext cx="857265" cy="21431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14" name="Content Placeholder 2"/>
          <p:cNvSpPr txBox="1">
            <a:spLocks/>
          </p:cNvSpPr>
          <p:nvPr/>
        </p:nvSpPr>
        <p:spPr bwMode="auto">
          <a:xfrm>
            <a:off x="457200" y="114300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rgbClr val="3366FF"/>
              </a:buClr>
            </a:pPr>
            <a:endParaRPr lang="en-US" sz="2000" dirty="0">
              <a:latin typeface="Calibri" pitchFamily="34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Indoor Network of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Alix</a:t>
            </a:r>
            <a:r>
              <a:rPr lang="en-US" sz="2000" dirty="0">
                <a:latin typeface="Times New Roman"/>
                <a:cs typeface="Times New Roman"/>
              </a:rPr>
              <a:t> nodes in Atkinson Hall (Calit2</a:t>
            </a:r>
            <a:r>
              <a:rPr lang="en-US" sz="2000" dirty="0" smtClean="0">
                <a:latin typeface="Times New Roman"/>
                <a:cs typeface="Times New Roman"/>
              </a:rPr>
              <a:t>)  500Mhz CPU and 1GB flash.</a:t>
            </a: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MAC: </a:t>
            </a:r>
            <a:r>
              <a:rPr lang="en-US" sz="2000" dirty="0" err="1" smtClean="0">
                <a:latin typeface="Times New Roman"/>
                <a:cs typeface="Times New Roman"/>
              </a:rPr>
              <a:t>Atheros</a:t>
            </a:r>
            <a:r>
              <a:rPr lang="en-US" sz="2000" dirty="0" smtClean="0">
                <a:latin typeface="Times New Roman"/>
                <a:cs typeface="Times New Roman"/>
              </a:rPr>
              <a:t> IEEE 802.11 chipset (5212) using the </a:t>
            </a:r>
            <a:r>
              <a:rPr lang="en-US" sz="2000" dirty="0" err="1" smtClean="0">
                <a:latin typeface="Times New Roman"/>
                <a:cs typeface="Times New Roman"/>
              </a:rPr>
              <a:t>MadWifi</a:t>
            </a:r>
            <a:r>
              <a:rPr lang="en-US" sz="2000" dirty="0" smtClean="0">
                <a:latin typeface="Times New Roman"/>
                <a:cs typeface="Times New Roman"/>
              </a:rPr>
              <a:t>-NG driver</a:t>
            </a:r>
            <a:r>
              <a:rPr lang="en-US" sz="2000" dirty="0" smtClean="0"/>
              <a:t>.</a:t>
            </a: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Multiple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hops (5 hops maximum)</a:t>
            </a: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13 </a:t>
            </a:r>
            <a:r>
              <a:rPr lang="en-US" sz="2000" dirty="0" err="1">
                <a:latin typeface="Times New Roman"/>
                <a:cs typeface="Times New Roman"/>
              </a:rPr>
              <a:t>dBm</a:t>
            </a:r>
            <a:r>
              <a:rPr lang="en-US" sz="2000" dirty="0">
                <a:latin typeface="Times New Roman"/>
                <a:cs typeface="Times New Roman"/>
              </a:rPr>
              <a:t> transmit power</a:t>
            </a: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4 neighbors average</a:t>
            </a: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461123" y="4876800"/>
            <a:ext cx="30732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Performance Measures</a:t>
            </a:r>
          </a:p>
          <a:p>
            <a:pPr lvl="1">
              <a:buClr>
                <a:srgbClr val="3366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Mean end to end delay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3366FF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Mean delivery </a:t>
            </a:r>
            <a:r>
              <a:rPr lang="en-US" dirty="0">
                <a:solidFill>
                  <a:srgbClr val="000000"/>
                </a:solidFill>
              </a:rPr>
              <a:t>ratio</a:t>
            </a:r>
          </a:p>
          <a:p>
            <a:endParaRPr lang="en-US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381000" y="45720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rgbClr val="3366FF"/>
              </a:buClr>
            </a:pPr>
            <a:endParaRPr lang="en-US" dirty="0"/>
          </a:p>
          <a:p>
            <a:pPr marL="639763" lvl="1" indent="-246063">
              <a:buClr>
                <a:srgbClr val="3366FF"/>
              </a:buClr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 Comparative protocols:</a:t>
            </a:r>
          </a:p>
          <a:p>
            <a:pPr lvl="2">
              <a:buClr>
                <a:srgbClr val="3366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SRCR</a:t>
            </a:r>
          </a:p>
          <a:p>
            <a:pPr lvl="2">
              <a:buClr>
                <a:srgbClr val="3366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Back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Pressure (BP)</a:t>
            </a:r>
          </a:p>
          <a:p>
            <a:pPr lvl="2">
              <a:buClr>
                <a:srgbClr val="3366FF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Enhanced Back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Pressure (E-BP)</a:t>
            </a: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resultsXD209213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33634" y="762000"/>
            <a:ext cx="3657966" cy="2194780"/>
          </a:xfrm>
          <a:prstGeom prst="rect">
            <a:avLst/>
          </a:prstGeom>
        </p:spPr>
      </p:pic>
      <p:pic>
        <p:nvPicPr>
          <p:cNvPr id="69" name="Picture 68" descr="resultsOD209213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333634" y="1996220"/>
            <a:ext cx="3657966" cy="2194780"/>
          </a:xfrm>
          <a:prstGeom prst="rect">
            <a:avLst/>
          </a:prstGeom>
        </p:spPr>
      </p:pic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125"/>
            <a:ext cx="8229600" cy="752475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Canonical Example</a:t>
            </a:r>
          </a:p>
        </p:txBody>
      </p:sp>
      <p:sp>
        <p:nvSpPr>
          <p:cNvPr id="97286" name="Slide Number Placeholder 6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7D6090-E15B-4BD0-8FEF-B2E8C4FEB94D}" type="slidenum">
              <a:rPr lang="en-US"/>
              <a:pPr/>
              <a:t>18</a:t>
            </a:fld>
            <a:endParaRPr lang="en-US"/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6200000" flipH="1">
            <a:off x="1612107" y="2755106"/>
            <a:ext cx="685800" cy="357187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</p:cxn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57200" y="1447800"/>
            <a:ext cx="3255963" cy="2287588"/>
            <a:chOff x="4770438" y="2371725"/>
            <a:chExt cx="3255962" cy="2287588"/>
          </a:xfrm>
        </p:grpSpPr>
        <p:sp>
          <p:nvSpPr>
            <p:cNvPr id="45" name="Rectangle 44"/>
            <p:cNvSpPr/>
            <p:nvPr/>
          </p:nvSpPr>
          <p:spPr bwMode="auto">
            <a:xfrm>
              <a:off x="7251700" y="383698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359526" y="2728913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793037" y="3051175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980237" y="2871788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591300" y="3265488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405687" y="2371725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770438" y="4373563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867401" y="451643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429251" y="4051300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319838" y="4230688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746875" y="3694113"/>
              <a:ext cx="233362" cy="1428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932488" y="3408363"/>
              <a:ext cx="233363" cy="1428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00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1143000" y="2514600"/>
            <a:ext cx="1341438" cy="590550"/>
            <a:chOff x="1143002" y="2514600"/>
            <a:chExt cx="1341435" cy="590550"/>
          </a:xfrm>
        </p:grpSpPr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 rot="10800000" flipV="1">
              <a:off x="1143002" y="2555876"/>
              <a:ext cx="476248" cy="5492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55" name="Straight Arrow Connector 54"/>
            <p:cNvCxnSpPr>
              <a:cxnSpLocks noChangeShapeType="1"/>
            </p:cNvCxnSpPr>
            <p:nvPr/>
          </p:nvCxnSpPr>
          <p:spPr bwMode="auto">
            <a:xfrm rot="10800000">
              <a:off x="1752600" y="2514600"/>
              <a:ext cx="731837" cy="29448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</p:grp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1295400" y="2362200"/>
            <a:ext cx="914400" cy="381000"/>
          </a:xfrm>
          <a:prstGeom prst="ellipse">
            <a:avLst/>
          </a:prstGeom>
          <a:noFill/>
          <a:ln w="22225">
            <a:solidFill>
              <a:srgbClr val="0033CC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838200" y="2286000"/>
            <a:ext cx="471488" cy="228600"/>
            <a:chOff x="838200" y="2286000"/>
            <a:chExt cx="471876" cy="228600"/>
          </a:xfrm>
        </p:grpSpPr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838200" y="2286000"/>
              <a:ext cx="4572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65093"/>
              </a:solidFill>
              <a:miter lim="800000"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nstantia" pitchFamily="18" charset="0"/>
              </a:endParaRPr>
            </a:p>
          </p:txBody>
        </p:sp>
        <p:grpSp>
          <p:nvGrpSpPr>
            <p:cNvPr id="5" name="Group 127"/>
            <p:cNvGrpSpPr>
              <a:grpSpLocks noChangeAspect="1"/>
            </p:cNvGrpSpPr>
            <p:nvPr/>
          </p:nvGrpSpPr>
          <p:grpSpPr bwMode="auto">
            <a:xfrm>
              <a:off x="838200" y="2286000"/>
              <a:ext cx="471876" cy="215760"/>
              <a:chOff x="2592387" y="10363200"/>
              <a:chExt cx="838201" cy="382588"/>
            </a:xfrm>
          </p:grpSpPr>
          <p:cxnSp>
            <p:nvCxnSpPr>
              <p:cNvPr id="97308" name="Straight Connector 118"/>
              <p:cNvCxnSpPr>
                <a:cxnSpLocks noChangeShapeType="1"/>
              </p:cNvCxnSpPr>
              <p:nvPr/>
            </p:nvCxnSpPr>
            <p:spPr bwMode="auto">
              <a:xfrm rot="5400000">
                <a:off x="3239294" y="105529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6" name="Group 126"/>
              <p:cNvGrpSpPr>
                <a:grpSpLocks/>
              </p:cNvGrpSpPr>
              <p:nvPr/>
            </p:nvGrpSpPr>
            <p:grpSpPr bwMode="auto">
              <a:xfrm>
                <a:off x="2592387" y="10363200"/>
                <a:ext cx="836613" cy="382588"/>
                <a:chOff x="9450387" y="9525000"/>
                <a:chExt cx="836613" cy="382588"/>
              </a:xfrm>
            </p:grpSpPr>
            <p:cxnSp>
              <p:nvCxnSpPr>
                <p:cNvPr id="97310" name="Straight Connector 116"/>
                <p:cNvCxnSpPr>
                  <a:cxnSpLocks noChangeShapeType="1"/>
                </p:cNvCxnSpPr>
                <p:nvPr/>
              </p:nvCxnSpPr>
              <p:spPr bwMode="auto">
                <a:xfrm>
                  <a:off x="9450387" y="9525000"/>
                  <a:ext cx="836613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7311" name="Straight Connector 1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944893" y="9714706"/>
                  <a:ext cx="3810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7312" name="Straight Connector 12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792493" y="9714706"/>
                  <a:ext cx="3810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7313" name="Straight Connector 1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640093" y="9714706"/>
                  <a:ext cx="3810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7314" name="Straight Connector 125"/>
                <p:cNvCxnSpPr>
                  <a:cxnSpLocks noChangeShapeType="1"/>
                </p:cNvCxnSpPr>
                <p:nvPr/>
              </p:nvCxnSpPr>
              <p:spPr bwMode="auto">
                <a:xfrm>
                  <a:off x="9450387" y="9906000"/>
                  <a:ext cx="836613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cxnSp>
          <p:nvCxnSpPr>
            <p:cNvPr id="97306" name="Straight Connector 123"/>
            <p:cNvCxnSpPr>
              <a:cxnSpLocks noChangeShapeType="1"/>
            </p:cNvCxnSpPr>
            <p:nvPr/>
          </p:nvCxnSpPr>
          <p:spPr bwMode="auto">
            <a:xfrm rot="5400000">
              <a:off x="882721" y="2392985"/>
              <a:ext cx="214864" cy="8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7307" name="Straight Connector 123"/>
            <p:cNvCxnSpPr>
              <a:cxnSpLocks noChangeShapeType="1"/>
            </p:cNvCxnSpPr>
            <p:nvPr/>
          </p:nvCxnSpPr>
          <p:spPr bwMode="auto">
            <a:xfrm rot="5400000">
              <a:off x="807415" y="2392985"/>
              <a:ext cx="214864" cy="8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77" name="Picture 76" descr="Screen shot 2010-05-11 at 2.03.05 P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00" y="4343400"/>
            <a:ext cx="337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1231900" y="2913062"/>
            <a:ext cx="1318420" cy="744537"/>
            <a:chOff x="1231900" y="2913061"/>
            <a:chExt cx="1318420" cy="744538"/>
          </a:xfrm>
        </p:grpSpPr>
        <p:cxnSp>
          <p:nvCxnSpPr>
            <p:cNvPr id="32" name="Straight Arrow Connector 31"/>
            <p:cNvCxnSpPr>
              <a:cxnSpLocks noChangeShapeType="1"/>
              <a:stCxn id="53" idx="2"/>
            </p:cNvCxnSpPr>
            <p:nvPr/>
          </p:nvCxnSpPr>
          <p:spPr bwMode="auto">
            <a:xfrm rot="5400000">
              <a:off x="2191941" y="3007121"/>
              <a:ext cx="452439" cy="26431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36" name="Straight Arrow Connector 35"/>
            <p:cNvCxnSpPr>
              <a:cxnSpLocks noChangeShapeType="1"/>
            </p:cNvCxnSpPr>
            <p:nvPr/>
          </p:nvCxnSpPr>
          <p:spPr bwMode="auto">
            <a:xfrm rot="10800000" flipV="1">
              <a:off x="1600200" y="3378202"/>
              <a:ext cx="558800" cy="27939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83" name="Straight Arrow Connector 82"/>
            <p:cNvCxnSpPr>
              <a:cxnSpLocks noChangeShapeType="1"/>
              <a:endCxn id="51" idx="2"/>
            </p:cNvCxnSpPr>
            <p:nvPr/>
          </p:nvCxnSpPr>
          <p:spPr bwMode="auto">
            <a:xfrm rot="16200000" flipV="1">
              <a:off x="1228725" y="3273425"/>
              <a:ext cx="31115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</p:grpSp>
      <p:cxnSp>
        <p:nvCxnSpPr>
          <p:cNvPr id="92" name="Straight Arrow Connector 91"/>
          <p:cNvCxnSpPr>
            <a:cxnSpLocks noChangeShapeType="1"/>
          </p:cNvCxnSpPr>
          <p:nvPr/>
        </p:nvCxnSpPr>
        <p:spPr bwMode="auto">
          <a:xfrm rot="5400000" flipH="1" flipV="1">
            <a:off x="457201" y="5334000"/>
            <a:ext cx="457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609600" y="48768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Times New Roman"/>
                <a:cs typeface="Times New Roman"/>
              </a:rPr>
              <a:t>50x</a:t>
            </a:r>
          </a:p>
        </p:txBody>
      </p:sp>
      <p:cxnSp>
        <p:nvCxnSpPr>
          <p:cNvPr id="94" name="Straight Arrow Connector 93"/>
          <p:cNvCxnSpPr>
            <a:cxnSpLocks noChangeShapeType="1"/>
          </p:cNvCxnSpPr>
          <p:nvPr/>
        </p:nvCxnSpPr>
        <p:spPr bwMode="auto">
          <a:xfrm rot="5400000" flipH="1" flipV="1">
            <a:off x="1408113" y="5219700"/>
            <a:ext cx="687388" cy="1587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</p:cxn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752600" y="48768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 New Roman"/>
                <a:cs typeface="Times New Roman"/>
              </a:rPr>
              <a:t>100x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43400" y="1066800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SRCR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43400" y="2286000"/>
            <a:ext cx="67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CDP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38400" y="2438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57800" y="4610100"/>
            <a:ext cx="358140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150" dist="38100" dir="5400000" algn="ctr" rotWithShape="0">
              <a:schemeClr val="bg1">
                <a:alpha val="4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343400" y="3429000"/>
            <a:ext cx="488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BP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70" name="Picture 69" descr="resultsE209213.pn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33634" y="3215420"/>
            <a:ext cx="3657966" cy="219478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447800" y="2057400"/>
            <a:ext cx="44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14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78" name="Picture 77" descr="Screen shot 2010-05-11 at 2.04.50 PM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343400"/>
            <a:ext cx="3365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2286000" y="32574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16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2000" y="283106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17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advTm="5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3" grpId="0"/>
      <p:bldP spid="95" grpId="0"/>
      <p:bldP spid="56" grpId="0"/>
      <p:bldP spid="57" grpId="0"/>
      <p:bldP spid="66" grpId="0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125"/>
            <a:ext cx="8229600" cy="75247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ea typeface="Times New Roman" charset="0"/>
                <a:cs typeface="Times New Roman" charset="0"/>
              </a:rPr>
              <a:t>Examples(1)</a:t>
            </a:r>
          </a:p>
        </p:txBody>
      </p:sp>
      <p:sp>
        <p:nvSpPr>
          <p:cNvPr id="94213" name="Slide Number Placeholder 6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DAE043-77E9-BE4F-9C1D-099ABE94C831}" type="slidenum">
              <a:rPr lang="en-US"/>
              <a:pPr/>
              <a:t>19</a:t>
            </a:fld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1143002" y="2555876"/>
            <a:ext cx="476248" cy="5492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1612503" y="2755503"/>
            <a:ext cx="685800" cy="35639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1447800" y="3378202"/>
            <a:ext cx="558800" cy="279397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3" idx="2"/>
            <a:endCxn id="52" idx="3"/>
          </p:cNvCxnSpPr>
          <p:nvPr/>
        </p:nvCxnSpPr>
        <p:spPr>
          <a:xfrm rot="5400000">
            <a:off x="2162572" y="2990454"/>
            <a:ext cx="465138" cy="310357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41"/>
          <p:cNvGrpSpPr/>
          <p:nvPr/>
        </p:nvGrpSpPr>
        <p:grpSpPr>
          <a:xfrm>
            <a:off x="457200" y="1447800"/>
            <a:ext cx="3255962" cy="2287588"/>
            <a:chOff x="4770438" y="2371725"/>
            <a:chExt cx="3255962" cy="2287588"/>
          </a:xfrm>
        </p:grpSpPr>
        <p:sp>
          <p:nvSpPr>
            <p:cNvPr id="45" name="Rectangle 44"/>
            <p:cNvSpPr/>
            <p:nvPr/>
          </p:nvSpPr>
          <p:spPr bwMode="auto">
            <a:xfrm>
              <a:off x="7251700" y="383698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359525" y="2728913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793038" y="3051175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980238" y="2871788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591300" y="3265488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405688" y="2371725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770438" y="4373563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867400" y="451643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429250" y="4051300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319838" y="4230688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746875" y="3694113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932488" y="3408363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rot="10800000">
            <a:off x="1752600" y="2514600"/>
            <a:ext cx="731837" cy="2944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295400" y="2362200"/>
            <a:ext cx="914400" cy="381000"/>
          </a:xfrm>
          <a:prstGeom prst="ellipse">
            <a:avLst/>
          </a:prstGeom>
          <a:noFill/>
          <a:ln w="222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38200" y="2286000"/>
            <a:ext cx="457200" cy="228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27"/>
          <p:cNvGrpSpPr>
            <a:grpSpLocks noChangeAspect="1"/>
          </p:cNvGrpSpPr>
          <p:nvPr/>
        </p:nvGrpSpPr>
        <p:grpSpPr bwMode="auto">
          <a:xfrm>
            <a:off x="838200" y="2286000"/>
            <a:ext cx="471876" cy="215760"/>
            <a:chOff x="2592387" y="10363200"/>
            <a:chExt cx="838201" cy="382588"/>
          </a:xfrm>
        </p:grpSpPr>
        <p:cxnSp>
          <p:nvCxnSpPr>
            <p:cNvPr id="65" name="Straight Connector 118"/>
            <p:cNvCxnSpPr>
              <a:cxnSpLocks noChangeShapeType="1"/>
            </p:cNvCxnSpPr>
            <p:nvPr/>
          </p:nvCxnSpPr>
          <p:spPr bwMode="auto">
            <a:xfrm rot="5400000">
              <a:off x="3239294" y="10552906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126"/>
            <p:cNvGrpSpPr>
              <a:grpSpLocks/>
            </p:cNvGrpSpPr>
            <p:nvPr/>
          </p:nvGrpSpPr>
          <p:grpSpPr bwMode="auto">
            <a:xfrm>
              <a:off x="2592387" y="10363200"/>
              <a:ext cx="836613" cy="382588"/>
              <a:chOff x="9450387" y="9525000"/>
              <a:chExt cx="836613" cy="382588"/>
            </a:xfrm>
          </p:grpSpPr>
          <p:cxnSp>
            <p:nvCxnSpPr>
              <p:cNvPr id="67" name="Straight Connector 116"/>
              <p:cNvCxnSpPr>
                <a:cxnSpLocks noChangeShapeType="1"/>
              </p:cNvCxnSpPr>
              <p:nvPr/>
            </p:nvCxnSpPr>
            <p:spPr bwMode="auto">
              <a:xfrm>
                <a:off x="9450387" y="9525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8" name="Straight Connector 121"/>
              <p:cNvCxnSpPr>
                <a:cxnSpLocks noChangeShapeType="1"/>
              </p:cNvCxnSpPr>
              <p:nvPr/>
            </p:nvCxnSpPr>
            <p:spPr bwMode="auto">
              <a:xfrm rot="5400000">
                <a:off x="99448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Straight Connector 122"/>
              <p:cNvCxnSpPr>
                <a:cxnSpLocks noChangeShapeType="1"/>
              </p:cNvCxnSpPr>
              <p:nvPr/>
            </p:nvCxnSpPr>
            <p:spPr bwMode="auto">
              <a:xfrm rot="5400000">
                <a:off x="97924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0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96400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1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9450387" y="9906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cxnSp>
        <p:nvCxnSpPr>
          <p:cNvPr id="72" name="Straight Connector 123"/>
          <p:cNvCxnSpPr>
            <a:cxnSpLocks noChangeShapeType="1"/>
          </p:cNvCxnSpPr>
          <p:nvPr/>
        </p:nvCxnSpPr>
        <p:spPr bwMode="auto">
          <a:xfrm rot="5400000">
            <a:off x="882721" y="2392985"/>
            <a:ext cx="214864" cy="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" name="Straight Connector 123"/>
          <p:cNvCxnSpPr>
            <a:cxnSpLocks noChangeShapeType="1"/>
          </p:cNvCxnSpPr>
          <p:nvPr/>
        </p:nvCxnSpPr>
        <p:spPr bwMode="auto">
          <a:xfrm rot="5400000">
            <a:off x="807415" y="2392985"/>
            <a:ext cx="214864" cy="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" name="Straight Arrow Connector 82"/>
          <p:cNvCxnSpPr>
            <a:endCxn id="51" idx="2"/>
          </p:cNvCxnSpPr>
          <p:nvPr/>
        </p:nvCxnSpPr>
        <p:spPr>
          <a:xfrm rot="16200000" flipV="1">
            <a:off x="1228725" y="3273425"/>
            <a:ext cx="311150" cy="3048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38400" y="2438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47800" y="2057400"/>
            <a:ext cx="44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14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2000" y="283106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17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0" name="Picture 59" descr="PlotDelay_flowudp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841248"/>
            <a:ext cx="3657966" cy="2743475"/>
          </a:xfrm>
          <a:prstGeom prst="rect">
            <a:avLst/>
          </a:prstGeom>
        </p:spPr>
      </p:pic>
      <p:pic>
        <p:nvPicPr>
          <p:cNvPr id="61" name="Picture 60" descr="Plotgood_flowudp2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034" y="3733800"/>
            <a:ext cx="3657966" cy="274347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286000" y="32574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16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hangingPunct="0"/>
            <a:r>
              <a:rPr lang="en-US" sz="32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rPr>
              <a:t>Motivation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75F466-5396-44E3-B14F-3E7C6513D488}" type="slidenum">
              <a:rPr lang="en-US"/>
              <a:pPr/>
              <a:t>2</a:t>
            </a:fld>
            <a:endParaRPr lang="en-US"/>
          </a:p>
        </p:txBody>
      </p:sp>
      <p:pic>
        <p:nvPicPr>
          <p:cNvPr id="73732" name="Picture 4" descr="nyc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524000"/>
            <a:ext cx="6096000" cy="4648200"/>
          </a:xfrm>
        </p:spPr>
      </p:pic>
      <p:grpSp>
        <p:nvGrpSpPr>
          <p:cNvPr id="2" name="Group 173"/>
          <p:cNvGrpSpPr>
            <a:grpSpLocks/>
          </p:cNvGrpSpPr>
          <p:nvPr/>
        </p:nvGrpSpPr>
        <p:grpSpPr bwMode="auto">
          <a:xfrm>
            <a:off x="1066800" y="3048000"/>
            <a:ext cx="5257800" cy="1371600"/>
            <a:chOff x="2352" y="2064"/>
            <a:chExt cx="3312" cy="864"/>
          </a:xfrm>
        </p:grpSpPr>
        <p:sp>
          <p:nvSpPr>
            <p:cNvPr id="73849" name="Oval 123"/>
            <p:cNvSpPr>
              <a:spLocks noChangeArrowheads="1"/>
            </p:cNvSpPr>
            <p:nvPr/>
          </p:nvSpPr>
          <p:spPr bwMode="auto">
            <a:xfrm>
              <a:off x="2496" y="2304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0" name="Oval 124"/>
            <p:cNvSpPr>
              <a:spLocks noChangeArrowheads="1"/>
            </p:cNvSpPr>
            <p:nvPr/>
          </p:nvSpPr>
          <p:spPr bwMode="auto">
            <a:xfrm>
              <a:off x="2400" y="2592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1" name="Oval 125"/>
            <p:cNvSpPr>
              <a:spLocks noChangeArrowheads="1"/>
            </p:cNvSpPr>
            <p:nvPr/>
          </p:nvSpPr>
          <p:spPr bwMode="auto">
            <a:xfrm>
              <a:off x="2832" y="2640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2" name="Oval 126"/>
            <p:cNvSpPr>
              <a:spLocks noChangeArrowheads="1"/>
            </p:cNvSpPr>
            <p:nvPr/>
          </p:nvSpPr>
          <p:spPr bwMode="auto">
            <a:xfrm>
              <a:off x="2976" y="2352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3" name="Oval 127"/>
            <p:cNvSpPr>
              <a:spLocks noChangeArrowheads="1"/>
            </p:cNvSpPr>
            <p:nvPr/>
          </p:nvSpPr>
          <p:spPr bwMode="auto">
            <a:xfrm>
              <a:off x="3600" y="2688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4" name="Oval 128"/>
            <p:cNvSpPr>
              <a:spLocks noChangeArrowheads="1"/>
            </p:cNvSpPr>
            <p:nvPr/>
          </p:nvSpPr>
          <p:spPr bwMode="auto">
            <a:xfrm>
              <a:off x="3216" y="2544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5" name="Oval 129"/>
            <p:cNvSpPr>
              <a:spLocks noChangeArrowheads="1"/>
            </p:cNvSpPr>
            <p:nvPr/>
          </p:nvSpPr>
          <p:spPr bwMode="auto">
            <a:xfrm>
              <a:off x="3648" y="2064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6" name="Oval 130"/>
            <p:cNvSpPr>
              <a:spLocks noChangeArrowheads="1"/>
            </p:cNvSpPr>
            <p:nvPr/>
          </p:nvSpPr>
          <p:spPr bwMode="auto">
            <a:xfrm>
              <a:off x="3744" y="2256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7" name="Oval 131"/>
            <p:cNvSpPr>
              <a:spLocks noChangeArrowheads="1"/>
            </p:cNvSpPr>
            <p:nvPr/>
          </p:nvSpPr>
          <p:spPr bwMode="auto">
            <a:xfrm>
              <a:off x="3648" y="2448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8" name="Oval 132"/>
            <p:cNvSpPr>
              <a:spLocks noChangeArrowheads="1"/>
            </p:cNvSpPr>
            <p:nvPr/>
          </p:nvSpPr>
          <p:spPr bwMode="auto">
            <a:xfrm>
              <a:off x="4032" y="2544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59" name="Oval 133"/>
            <p:cNvSpPr>
              <a:spLocks noChangeArrowheads="1"/>
            </p:cNvSpPr>
            <p:nvPr/>
          </p:nvSpPr>
          <p:spPr bwMode="auto">
            <a:xfrm>
              <a:off x="4032" y="2160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60" name="Oval 134"/>
            <p:cNvSpPr>
              <a:spLocks noChangeArrowheads="1"/>
            </p:cNvSpPr>
            <p:nvPr/>
          </p:nvSpPr>
          <p:spPr bwMode="auto">
            <a:xfrm>
              <a:off x="4032" y="2352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61" name="Oval 135"/>
            <p:cNvSpPr>
              <a:spLocks noChangeArrowheads="1"/>
            </p:cNvSpPr>
            <p:nvPr/>
          </p:nvSpPr>
          <p:spPr bwMode="auto">
            <a:xfrm>
              <a:off x="4416" y="2256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62" name="Oval 136"/>
            <p:cNvSpPr>
              <a:spLocks noChangeArrowheads="1"/>
            </p:cNvSpPr>
            <p:nvPr/>
          </p:nvSpPr>
          <p:spPr bwMode="auto">
            <a:xfrm>
              <a:off x="4368" y="2496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63" name="Oval 137"/>
            <p:cNvSpPr>
              <a:spLocks noChangeArrowheads="1"/>
            </p:cNvSpPr>
            <p:nvPr/>
          </p:nvSpPr>
          <p:spPr bwMode="auto">
            <a:xfrm>
              <a:off x="4752" y="2304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64" name="Oval 169"/>
            <p:cNvSpPr>
              <a:spLocks noChangeArrowheads="1"/>
            </p:cNvSpPr>
            <p:nvPr/>
          </p:nvSpPr>
          <p:spPr bwMode="auto">
            <a:xfrm>
              <a:off x="2400" y="2208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65" name="Oval 170"/>
            <p:cNvSpPr>
              <a:spLocks noChangeArrowheads="1"/>
            </p:cNvSpPr>
            <p:nvPr/>
          </p:nvSpPr>
          <p:spPr bwMode="auto">
            <a:xfrm>
              <a:off x="3024" y="2112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66" name="Oval 171"/>
            <p:cNvSpPr>
              <a:spLocks noChangeArrowheads="1"/>
            </p:cNvSpPr>
            <p:nvPr/>
          </p:nvSpPr>
          <p:spPr bwMode="auto">
            <a:xfrm>
              <a:off x="4416" y="2064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67" name="Oval 172"/>
            <p:cNvSpPr>
              <a:spLocks noChangeArrowheads="1"/>
            </p:cNvSpPr>
            <p:nvPr/>
          </p:nvSpPr>
          <p:spPr bwMode="auto">
            <a:xfrm>
              <a:off x="2352" y="2448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90600" y="2895600"/>
            <a:ext cx="5181600" cy="1371600"/>
            <a:chOff x="912" y="1872"/>
            <a:chExt cx="3264" cy="864"/>
          </a:xfrm>
        </p:grpSpPr>
        <p:sp>
          <p:nvSpPr>
            <p:cNvPr id="73834" name="Oval 24"/>
            <p:cNvSpPr>
              <a:spLocks noChangeArrowheads="1"/>
            </p:cNvSpPr>
            <p:nvPr/>
          </p:nvSpPr>
          <p:spPr bwMode="auto">
            <a:xfrm>
              <a:off x="1008" y="2112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5" name="Oval 25"/>
            <p:cNvSpPr>
              <a:spLocks noChangeArrowheads="1"/>
            </p:cNvSpPr>
            <p:nvPr/>
          </p:nvSpPr>
          <p:spPr bwMode="auto">
            <a:xfrm>
              <a:off x="912" y="2400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6" name="Oval 26"/>
            <p:cNvSpPr>
              <a:spLocks noChangeArrowheads="1"/>
            </p:cNvSpPr>
            <p:nvPr/>
          </p:nvSpPr>
          <p:spPr bwMode="auto">
            <a:xfrm>
              <a:off x="1344" y="2448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7" name="Oval 28"/>
            <p:cNvSpPr>
              <a:spLocks noChangeArrowheads="1"/>
            </p:cNvSpPr>
            <p:nvPr/>
          </p:nvSpPr>
          <p:spPr bwMode="auto">
            <a:xfrm>
              <a:off x="1488" y="2160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8" name="Oval 29"/>
            <p:cNvSpPr>
              <a:spLocks noChangeArrowheads="1"/>
            </p:cNvSpPr>
            <p:nvPr/>
          </p:nvSpPr>
          <p:spPr bwMode="auto">
            <a:xfrm>
              <a:off x="2112" y="2496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9" name="Oval 30"/>
            <p:cNvSpPr>
              <a:spLocks noChangeArrowheads="1"/>
            </p:cNvSpPr>
            <p:nvPr/>
          </p:nvSpPr>
          <p:spPr bwMode="auto">
            <a:xfrm>
              <a:off x="1728" y="2352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0" name="Oval 31"/>
            <p:cNvSpPr>
              <a:spLocks noChangeArrowheads="1"/>
            </p:cNvSpPr>
            <p:nvPr/>
          </p:nvSpPr>
          <p:spPr bwMode="auto">
            <a:xfrm>
              <a:off x="2160" y="1872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1" name="Oval 32"/>
            <p:cNvSpPr>
              <a:spLocks noChangeArrowheads="1"/>
            </p:cNvSpPr>
            <p:nvPr/>
          </p:nvSpPr>
          <p:spPr bwMode="auto">
            <a:xfrm>
              <a:off x="2256" y="2064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2" name="Oval 33"/>
            <p:cNvSpPr>
              <a:spLocks noChangeArrowheads="1"/>
            </p:cNvSpPr>
            <p:nvPr/>
          </p:nvSpPr>
          <p:spPr bwMode="auto">
            <a:xfrm>
              <a:off x="2160" y="2256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3" name="Oval 34"/>
            <p:cNvSpPr>
              <a:spLocks noChangeArrowheads="1"/>
            </p:cNvSpPr>
            <p:nvPr/>
          </p:nvSpPr>
          <p:spPr bwMode="auto">
            <a:xfrm>
              <a:off x="2544" y="2352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4" name="Oval 35"/>
            <p:cNvSpPr>
              <a:spLocks noChangeArrowheads="1"/>
            </p:cNvSpPr>
            <p:nvPr/>
          </p:nvSpPr>
          <p:spPr bwMode="auto">
            <a:xfrm>
              <a:off x="2544" y="1968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5" name="Oval 36"/>
            <p:cNvSpPr>
              <a:spLocks noChangeArrowheads="1"/>
            </p:cNvSpPr>
            <p:nvPr/>
          </p:nvSpPr>
          <p:spPr bwMode="auto">
            <a:xfrm>
              <a:off x="2544" y="2160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6" name="Oval 37"/>
            <p:cNvSpPr>
              <a:spLocks noChangeArrowheads="1"/>
            </p:cNvSpPr>
            <p:nvPr/>
          </p:nvSpPr>
          <p:spPr bwMode="auto">
            <a:xfrm>
              <a:off x="2928" y="2064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7" name="Oval 39"/>
            <p:cNvSpPr>
              <a:spLocks noChangeArrowheads="1"/>
            </p:cNvSpPr>
            <p:nvPr/>
          </p:nvSpPr>
          <p:spPr bwMode="auto">
            <a:xfrm>
              <a:off x="2880" y="2304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48" name="Oval 40"/>
            <p:cNvSpPr>
              <a:spLocks noChangeArrowheads="1"/>
            </p:cNvSpPr>
            <p:nvPr/>
          </p:nvSpPr>
          <p:spPr bwMode="auto">
            <a:xfrm>
              <a:off x="3264" y="2112"/>
              <a:ext cx="912" cy="240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676400" y="3124200"/>
            <a:ext cx="3810000" cy="1066800"/>
            <a:chOff x="1344" y="1968"/>
            <a:chExt cx="2400" cy="672"/>
          </a:xfrm>
        </p:grpSpPr>
        <p:sp>
          <p:nvSpPr>
            <p:cNvPr id="73817" name="Oval 7"/>
            <p:cNvSpPr>
              <a:spLocks noChangeArrowheads="1"/>
            </p:cNvSpPr>
            <p:nvPr/>
          </p:nvSpPr>
          <p:spPr bwMode="auto">
            <a:xfrm>
              <a:off x="1680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18" name="Oval 8"/>
            <p:cNvSpPr>
              <a:spLocks noChangeArrowheads="1"/>
            </p:cNvSpPr>
            <p:nvPr/>
          </p:nvSpPr>
          <p:spPr bwMode="auto">
            <a:xfrm>
              <a:off x="1776" y="254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19" name="Oval 9"/>
            <p:cNvSpPr>
              <a:spLocks noChangeArrowheads="1"/>
            </p:cNvSpPr>
            <p:nvPr/>
          </p:nvSpPr>
          <p:spPr bwMode="auto">
            <a:xfrm>
              <a:off x="2160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0" name="Oval 10"/>
            <p:cNvSpPr>
              <a:spLocks noChangeArrowheads="1"/>
            </p:cNvSpPr>
            <p:nvPr/>
          </p:nvSpPr>
          <p:spPr bwMode="auto">
            <a:xfrm>
              <a:off x="2544" y="25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1" name="Oval 11"/>
            <p:cNvSpPr>
              <a:spLocks noChangeArrowheads="1"/>
            </p:cNvSpPr>
            <p:nvPr/>
          </p:nvSpPr>
          <p:spPr bwMode="auto">
            <a:xfrm>
              <a:off x="1920" y="225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2" name="Oval 12"/>
            <p:cNvSpPr>
              <a:spLocks noChangeArrowheads="1"/>
            </p:cNvSpPr>
            <p:nvPr/>
          </p:nvSpPr>
          <p:spPr bwMode="auto">
            <a:xfrm>
              <a:off x="2592" y="23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3" name="Oval 13"/>
            <p:cNvSpPr>
              <a:spLocks noChangeArrowheads="1"/>
            </p:cNvSpPr>
            <p:nvPr/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4" name="Oval 14"/>
            <p:cNvSpPr>
              <a:spLocks noChangeArrowheads="1"/>
            </p:cNvSpPr>
            <p:nvPr/>
          </p:nvSpPr>
          <p:spPr bwMode="auto">
            <a:xfrm>
              <a:off x="2976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5" name="Oval 15"/>
            <p:cNvSpPr>
              <a:spLocks noChangeArrowheads="1"/>
            </p:cNvSpPr>
            <p:nvPr/>
          </p:nvSpPr>
          <p:spPr bwMode="auto">
            <a:xfrm>
              <a:off x="2688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6" name="Oval 16"/>
            <p:cNvSpPr>
              <a:spLocks noChangeArrowheads="1"/>
            </p:cNvSpPr>
            <p:nvPr/>
          </p:nvSpPr>
          <p:spPr bwMode="auto">
            <a:xfrm>
              <a:off x="2976" y="225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7" name="Oval 17"/>
            <p:cNvSpPr>
              <a:spLocks noChangeArrowheads="1"/>
            </p:cNvSpPr>
            <p:nvPr/>
          </p:nvSpPr>
          <p:spPr bwMode="auto">
            <a:xfrm>
              <a:off x="1344" y="249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8" name="Oval 18"/>
            <p:cNvSpPr>
              <a:spLocks noChangeArrowheads="1"/>
            </p:cNvSpPr>
            <p:nvPr/>
          </p:nvSpPr>
          <p:spPr bwMode="auto">
            <a:xfrm>
              <a:off x="2592" y="19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9" name="Oval 19"/>
            <p:cNvSpPr>
              <a:spLocks noChangeArrowheads="1"/>
            </p:cNvSpPr>
            <p:nvPr/>
          </p:nvSpPr>
          <p:spPr bwMode="auto">
            <a:xfrm>
              <a:off x="3312" y="24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0" name="Oval 20"/>
            <p:cNvSpPr>
              <a:spLocks noChangeArrowheads="1"/>
            </p:cNvSpPr>
            <p:nvPr/>
          </p:nvSpPr>
          <p:spPr bwMode="auto">
            <a:xfrm>
              <a:off x="2976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1" name="Oval 21"/>
            <p:cNvSpPr>
              <a:spLocks noChangeArrowheads="1"/>
            </p:cNvSpPr>
            <p:nvPr/>
          </p:nvSpPr>
          <p:spPr bwMode="auto">
            <a:xfrm>
              <a:off x="3360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2" name="Oval 22"/>
            <p:cNvSpPr>
              <a:spLocks noChangeArrowheads="1"/>
            </p:cNvSpPr>
            <p:nvPr/>
          </p:nvSpPr>
          <p:spPr bwMode="auto">
            <a:xfrm>
              <a:off x="1440" y="22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3" name="Oval 23"/>
            <p:cNvSpPr>
              <a:spLocks noChangeArrowheads="1"/>
            </p:cNvSpPr>
            <p:nvPr/>
          </p:nvSpPr>
          <p:spPr bwMode="auto">
            <a:xfrm>
              <a:off x="3696" y="22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615" name="AutoShape 183"/>
          <p:cNvSpPr>
            <a:spLocks noChangeArrowheads="1"/>
          </p:cNvSpPr>
          <p:nvPr/>
        </p:nvSpPr>
        <p:spPr bwMode="auto">
          <a:xfrm>
            <a:off x="4572000" y="1066800"/>
            <a:ext cx="4038600" cy="1600200"/>
          </a:xfrm>
          <a:prstGeom prst="wedgeRoundRectCallout">
            <a:avLst>
              <a:gd name="adj1" fmla="val -56130"/>
              <a:gd name="adj2" fmla="val 101042"/>
              <a:gd name="adj3" fmla="val 16667"/>
            </a:avLst>
          </a:prstGeom>
          <a:solidFill>
            <a:srgbClr val="FFFFCC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 dirty="0">
                <a:latin typeface="Times New Roman"/>
                <a:cs typeface="Times New Roman"/>
              </a:rPr>
              <a:t>Wireless Mesh Networks</a:t>
            </a:r>
          </a:p>
          <a:p>
            <a:pPr eaLnBrk="0" hangingPunct="0">
              <a:buFontTx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Times New Roman"/>
                <a:cs typeface="Times New Roman"/>
              </a:rPr>
              <a:t>Characteristics</a:t>
            </a:r>
            <a:r>
              <a:rPr lang="en-US" sz="1600" b="1" dirty="0">
                <a:latin typeface="Times New Roman"/>
                <a:cs typeface="Times New Roman"/>
              </a:rPr>
              <a:t>:</a:t>
            </a:r>
            <a:r>
              <a:rPr lang="en-US" sz="1600" dirty="0">
                <a:latin typeface="Times New Roman"/>
                <a:cs typeface="Times New Roman"/>
              </a:rPr>
              <a:t> Fixed, unlimited energy, virtually unlimited processing power</a:t>
            </a:r>
          </a:p>
          <a:p>
            <a:pPr eaLnBrk="0" hangingPunct="0">
              <a:buFontTx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Times New Roman"/>
                <a:cs typeface="Times New Roman"/>
              </a:rPr>
              <a:t>Dynamism</a:t>
            </a:r>
            <a:r>
              <a:rPr lang="en-US" sz="1600" dirty="0">
                <a:latin typeface="Times New Roman"/>
                <a:cs typeface="Times New Roman"/>
              </a:rPr>
              <a:t> – Link Quality</a:t>
            </a:r>
          </a:p>
          <a:p>
            <a:pPr eaLnBrk="0" hangingPunct="0">
              <a:buFontTx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Times New Roman"/>
                <a:cs typeface="Times New Roman"/>
              </a:rPr>
              <a:t>Optimize</a:t>
            </a:r>
            <a:r>
              <a:rPr lang="en-US" sz="1600" b="1" dirty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– </a:t>
            </a:r>
            <a:r>
              <a:rPr lang="en-US" sz="16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Low latency, High throughput</a:t>
            </a:r>
            <a:endParaRPr lang="en-US" sz="1600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6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125"/>
            <a:ext cx="8229600" cy="75247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ea typeface="Times New Roman" charset="0"/>
                <a:cs typeface="Times New Roman" charset="0"/>
              </a:rPr>
              <a:t>Examples(2)</a:t>
            </a:r>
          </a:p>
        </p:txBody>
      </p:sp>
      <p:sp>
        <p:nvSpPr>
          <p:cNvPr id="94213" name="Slide Number Placeholder 6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DAE043-77E9-BE4F-9C1D-099ABE94C831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41"/>
          <p:cNvGrpSpPr/>
          <p:nvPr/>
        </p:nvGrpSpPr>
        <p:grpSpPr>
          <a:xfrm>
            <a:off x="457200" y="1447800"/>
            <a:ext cx="3255962" cy="2287588"/>
            <a:chOff x="4770438" y="2371725"/>
            <a:chExt cx="3255962" cy="2287588"/>
          </a:xfrm>
        </p:grpSpPr>
        <p:sp>
          <p:nvSpPr>
            <p:cNvPr id="45" name="Rectangle 44"/>
            <p:cNvSpPr/>
            <p:nvPr/>
          </p:nvSpPr>
          <p:spPr bwMode="auto">
            <a:xfrm>
              <a:off x="7251700" y="383698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359525" y="2728913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793038" y="3051175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980238" y="2871788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591300" y="3265488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405688" y="2371725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770438" y="4373563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867400" y="451643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429250" y="4051300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319838" y="4230688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746875" y="3694113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932488" y="3408363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rot="10800000" flipV="1">
            <a:off x="2667000" y="1447800"/>
            <a:ext cx="476248" cy="5492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6" idx="1"/>
            <a:endCxn id="54" idx="3"/>
          </p:cNvCxnSpPr>
          <p:nvPr/>
        </p:nvCxnSpPr>
        <p:spPr>
          <a:xfrm rot="10800000" flipV="1">
            <a:off x="1852612" y="2019300"/>
            <a:ext cx="814388" cy="536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4" idx="2"/>
          </p:cNvCxnSpPr>
          <p:nvPr/>
        </p:nvCxnSpPr>
        <p:spPr>
          <a:xfrm rot="5400000">
            <a:off x="1151335" y="2618979"/>
            <a:ext cx="576262" cy="592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1" idx="1"/>
          </p:cNvCxnSpPr>
          <p:nvPr/>
        </p:nvCxnSpPr>
        <p:spPr>
          <a:xfrm rot="10800000" flipV="1">
            <a:off x="533400" y="3198813"/>
            <a:ext cx="582612" cy="273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6" idx="0"/>
            <a:endCxn id="44" idx="0"/>
          </p:cNvCxnSpPr>
          <p:nvPr/>
        </p:nvCxnSpPr>
        <p:spPr>
          <a:xfrm rot="16200000" flipH="1">
            <a:off x="3099990" y="1630760"/>
            <a:ext cx="179387" cy="813593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8" idx="0"/>
            <a:endCxn id="44" idx="0"/>
          </p:cNvCxnSpPr>
          <p:nvPr/>
        </p:nvCxnSpPr>
        <p:spPr>
          <a:xfrm rot="16200000" flipH="1">
            <a:off x="3053159" y="1583929"/>
            <a:ext cx="679450" cy="40719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4" idx="0"/>
            <a:endCxn id="45" idx="0"/>
          </p:cNvCxnSpPr>
          <p:nvPr/>
        </p:nvCxnSpPr>
        <p:spPr>
          <a:xfrm rot="16200000" flipH="1" flipV="1">
            <a:off x="2922984" y="2239565"/>
            <a:ext cx="785813" cy="56118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5" idx="1"/>
            <a:endCxn id="52" idx="0"/>
          </p:cNvCxnSpPr>
          <p:nvPr/>
        </p:nvCxnSpPr>
        <p:spPr>
          <a:xfrm rot="10800000" flipV="1">
            <a:off x="2123282" y="2984501"/>
            <a:ext cx="815181" cy="32226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2" idx="1"/>
            <a:endCxn id="50" idx="1"/>
          </p:cNvCxnSpPr>
          <p:nvPr/>
        </p:nvCxnSpPr>
        <p:spPr>
          <a:xfrm rot="10800000" flipV="1">
            <a:off x="1554162" y="3378201"/>
            <a:ext cx="452438" cy="28575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0" idx="1"/>
            <a:endCxn id="49" idx="2"/>
          </p:cNvCxnSpPr>
          <p:nvPr/>
        </p:nvCxnSpPr>
        <p:spPr>
          <a:xfrm rot="10800000">
            <a:off x="554038" y="3592513"/>
            <a:ext cx="1000124" cy="7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38400" y="2438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47800" y="2057400"/>
            <a:ext cx="44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14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" y="283106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17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5" name="Picture 54" descr="PlotDelay_flowudp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034" y="838200"/>
            <a:ext cx="3657966" cy="2743475"/>
          </a:xfrm>
          <a:prstGeom prst="rect">
            <a:avLst/>
          </a:prstGeom>
        </p:spPr>
      </p:pic>
      <p:pic>
        <p:nvPicPr>
          <p:cNvPr id="56" name="Picture 55" descr="Plotgood_flowudp2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034" y="3733800"/>
            <a:ext cx="3657966" cy="27434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00400" y="1219200"/>
            <a:ext cx="44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4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3028890"/>
            <a:ext cx="44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8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125"/>
            <a:ext cx="8229600" cy="75247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ea typeface="Times New Roman" charset="0"/>
                <a:cs typeface="Times New Roman" charset="0"/>
              </a:rPr>
              <a:t>Examples(3)</a:t>
            </a:r>
          </a:p>
        </p:txBody>
      </p:sp>
      <p:sp>
        <p:nvSpPr>
          <p:cNvPr id="94213" name="Slide Number Placeholder 6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DAE043-77E9-BE4F-9C1D-099ABE94C831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2" name="Group 41"/>
          <p:cNvGrpSpPr/>
          <p:nvPr/>
        </p:nvGrpSpPr>
        <p:grpSpPr>
          <a:xfrm>
            <a:off x="457200" y="1447800"/>
            <a:ext cx="3255962" cy="2287588"/>
            <a:chOff x="4770438" y="2371725"/>
            <a:chExt cx="3255962" cy="2287588"/>
          </a:xfrm>
        </p:grpSpPr>
        <p:sp>
          <p:nvSpPr>
            <p:cNvPr id="45" name="Rectangle 44"/>
            <p:cNvSpPr/>
            <p:nvPr/>
          </p:nvSpPr>
          <p:spPr bwMode="auto">
            <a:xfrm>
              <a:off x="7251700" y="383698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359525" y="2728913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793038" y="3051175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980238" y="2871788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591300" y="3265488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405688" y="2371725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770438" y="4373563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867400" y="451643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429250" y="4051300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319838" y="4230688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746875" y="3694113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932488" y="3408363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cxnSp>
        <p:nvCxnSpPr>
          <p:cNvPr id="40" name="Straight Arrow Connector 39"/>
          <p:cNvCxnSpPr>
            <a:stCxn id="46" idx="1"/>
            <a:endCxn id="54" idx="3"/>
          </p:cNvCxnSpPr>
          <p:nvPr/>
        </p:nvCxnSpPr>
        <p:spPr>
          <a:xfrm rot="10800000" flipV="1">
            <a:off x="1852612" y="2019300"/>
            <a:ext cx="814388" cy="536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274320" y="45720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39763" lvl="1" indent="-246063">
              <a:spcBef>
                <a:spcPct val="20000"/>
              </a:spcBef>
              <a:buClr>
                <a:srgbClr val="3366FF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Single-hop flows: No gain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latin typeface="Calibri" charset="0"/>
            </a:endParaRPr>
          </a:p>
        </p:txBody>
      </p:sp>
      <p:cxnSp>
        <p:nvCxnSpPr>
          <p:cNvPr id="35" name="Straight Arrow Connector 34"/>
          <p:cNvCxnSpPr>
            <a:stCxn id="44" idx="1"/>
            <a:endCxn id="45" idx="0"/>
          </p:cNvCxnSpPr>
          <p:nvPr/>
        </p:nvCxnSpPr>
        <p:spPr>
          <a:xfrm rot="10800000" flipV="1">
            <a:off x="3035300" y="2198687"/>
            <a:ext cx="444500" cy="714375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PlotThru_flowudp2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730752"/>
            <a:ext cx="3657966" cy="2743475"/>
          </a:xfrm>
          <a:prstGeom prst="rect">
            <a:avLst/>
          </a:prstGeom>
        </p:spPr>
      </p:pic>
      <p:pic>
        <p:nvPicPr>
          <p:cNvPr id="42" name="Picture 41" descr="PlotDelay_flowudp2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034" y="841248"/>
            <a:ext cx="3657966" cy="274347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495800" y="2209800"/>
            <a:ext cx="2057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Mean Delay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4876800"/>
            <a:ext cx="2057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Delivery ratio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2514600" y="2438400"/>
            <a:ext cx="990600" cy="990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95400" y="2057400"/>
            <a:ext cx="990600" cy="990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905000" y="2362200"/>
            <a:ext cx="990600" cy="990600"/>
          </a:xfrm>
          <a:prstGeom prst="ellipse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3" name="Slide Number Placeholder 6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DAE043-77E9-BE4F-9C1D-099ABE94C831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" name="Group 41"/>
          <p:cNvGrpSpPr/>
          <p:nvPr/>
        </p:nvGrpSpPr>
        <p:grpSpPr>
          <a:xfrm>
            <a:off x="457200" y="1447800"/>
            <a:ext cx="3255962" cy="2287588"/>
            <a:chOff x="4770438" y="2371725"/>
            <a:chExt cx="3255962" cy="2287588"/>
          </a:xfrm>
        </p:grpSpPr>
        <p:sp>
          <p:nvSpPr>
            <p:cNvPr id="45" name="Rectangle 44"/>
            <p:cNvSpPr/>
            <p:nvPr/>
          </p:nvSpPr>
          <p:spPr bwMode="auto">
            <a:xfrm>
              <a:off x="7251700" y="383698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359525" y="2728913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793038" y="3051175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980238" y="2871788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591300" y="3265488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405688" y="2371725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770438" y="4373563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867400" y="451643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429250" y="4051300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319838" y="4230688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594475" y="3694113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FFFFFF"/>
                  </a:solidFill>
                  <a:ea typeface="Arial" charset="0"/>
                  <a:cs typeface="Arial" charset="0"/>
                </a:rPr>
                <a:t>¥</a:t>
              </a: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932488" y="3408363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cxnSp>
        <p:nvCxnSpPr>
          <p:cNvPr id="40" name="Straight Arrow Connector 39"/>
          <p:cNvCxnSpPr>
            <a:stCxn id="46" idx="1"/>
            <a:endCxn id="54" idx="3"/>
          </p:cNvCxnSpPr>
          <p:nvPr/>
        </p:nvCxnSpPr>
        <p:spPr>
          <a:xfrm rot="10800000" flipV="1">
            <a:off x="1852612" y="2019300"/>
            <a:ext cx="814388" cy="536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4" idx="2"/>
          </p:cNvCxnSpPr>
          <p:nvPr/>
        </p:nvCxnSpPr>
        <p:spPr>
          <a:xfrm rot="5400000">
            <a:off x="1151335" y="2618979"/>
            <a:ext cx="576262" cy="592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3" idx="0"/>
            <a:endCxn id="46" idx="2"/>
          </p:cNvCxnSpPr>
          <p:nvPr/>
        </p:nvCxnSpPr>
        <p:spPr>
          <a:xfrm rot="5400000" flipH="1" flipV="1">
            <a:off x="2250678" y="2237979"/>
            <a:ext cx="679450" cy="384969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6200000" flipH="1">
            <a:off x="2552701" y="2324100"/>
            <a:ext cx="762001" cy="22860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5" idx="1"/>
            <a:endCxn id="52" idx="0"/>
          </p:cNvCxnSpPr>
          <p:nvPr/>
        </p:nvCxnSpPr>
        <p:spPr>
          <a:xfrm rot="10800000" flipV="1">
            <a:off x="2123282" y="2984501"/>
            <a:ext cx="815181" cy="32226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2" idx="1"/>
            <a:endCxn id="50" idx="1"/>
          </p:cNvCxnSpPr>
          <p:nvPr/>
        </p:nvCxnSpPr>
        <p:spPr>
          <a:xfrm rot="10800000" flipV="1">
            <a:off x="1554162" y="3378201"/>
            <a:ext cx="452438" cy="28575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0" idx="1"/>
            <a:endCxn id="51" idx="2"/>
          </p:cNvCxnSpPr>
          <p:nvPr/>
        </p:nvCxnSpPr>
        <p:spPr>
          <a:xfrm rot="10800000">
            <a:off x="1231900" y="3270251"/>
            <a:ext cx="322262" cy="39370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274320" y="4572000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82563" indent="-246063" eaLnBrk="0" hangingPunct="0">
              <a:spcBef>
                <a:spcPct val="200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  <a:ea typeface="ＭＳ Ｐゴシック" charset="-128"/>
              </a:rPr>
              <a:t>Inter-flow interference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  <a:ea typeface="ＭＳ Ｐゴシック" charset="-128"/>
              </a:rPr>
              <a:t>Increase in potential number of transmitters  </a:t>
            </a:r>
            <a:endParaRPr lang="en-US" sz="2000" dirty="0" smtClean="0">
              <a:solidFill>
                <a:prstClr val="black"/>
              </a:solidFill>
              <a:latin typeface="Times New Roman"/>
              <a:ea typeface="ＭＳ Ｐゴシック" charset="-128"/>
              <a:cs typeface="ＭＳ Ｐゴシック" charset="-128"/>
            </a:endParaRPr>
          </a:p>
          <a:p>
            <a:pPr marL="639763" lvl="1" indent="-246063" eaLnBrk="0" hangingPunct="0">
              <a:spcBef>
                <a:spcPct val="20000"/>
              </a:spcBef>
              <a:buClr>
                <a:srgbClr val="0F6FC6"/>
              </a:buClr>
              <a:buSzPct val="85000"/>
            </a:pPr>
            <a:endParaRPr lang="en-US" sz="2000" dirty="0" smtClean="0">
              <a:solidFill>
                <a:prstClr val="black"/>
              </a:solidFill>
              <a:latin typeface="Times New Roman"/>
              <a:ea typeface="ＭＳ Ｐゴシック" charset="-128"/>
              <a:cs typeface="+mn-cs"/>
            </a:endParaRPr>
          </a:p>
          <a:p>
            <a:pPr marL="639763" lvl="1" indent="-246063" eaLnBrk="0" hangingPunct="0">
              <a:spcBef>
                <a:spcPct val="200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endParaRPr lang="en-US" sz="2000" dirty="0" smtClean="0">
              <a:solidFill>
                <a:prstClr val="black"/>
              </a:solidFill>
              <a:latin typeface="Times New Roman"/>
              <a:ea typeface="ＭＳ Ｐゴシック" charset="-128"/>
              <a:cs typeface="+mn-cs"/>
            </a:endParaRPr>
          </a:p>
          <a:p>
            <a:pPr marL="182563" indent="-246063" eaLnBrk="0" hangingPunct="0">
              <a:spcBef>
                <a:spcPct val="200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endParaRPr lang="en-US" sz="2000" dirty="0" smtClean="0">
              <a:solidFill>
                <a:prstClr val="black"/>
              </a:solidFill>
              <a:latin typeface="Times New Roman"/>
              <a:ea typeface="ＭＳ Ｐゴシック" charset="-128"/>
              <a:cs typeface="+mn-cs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latin typeface="Calibri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Nothing for free	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 rot="16200000" flipH="1">
            <a:off x="2297720" y="2350480"/>
            <a:ext cx="235930" cy="868970"/>
          </a:xfrm>
          <a:prstGeom prst="straightConnector1">
            <a:avLst/>
          </a:prstGeom>
          <a:ln w="63500"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PlotDelay_flowudp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034" y="838200"/>
            <a:ext cx="3657966" cy="2743475"/>
          </a:xfrm>
          <a:prstGeom prst="rect">
            <a:avLst/>
          </a:prstGeom>
        </p:spPr>
      </p:pic>
      <p:pic>
        <p:nvPicPr>
          <p:cNvPr id="36" name="Picture 35" descr="Plotgood_flowudp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034" y="3581400"/>
            <a:ext cx="3657966" cy="274347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95600" y="1657290"/>
            <a:ext cx="44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11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2724090"/>
            <a:ext cx="44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17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58" grpId="0" animBg="1"/>
      <p:bldP spid="95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2514600" y="2438400"/>
            <a:ext cx="990600" cy="990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86000" y="1524000"/>
            <a:ext cx="990600" cy="990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3" name="Slide Number Placeholder 6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DAE043-77E9-BE4F-9C1D-099ABE94C831}" type="slidenum">
              <a:rPr lang="en-US"/>
              <a:pPr/>
              <a:t>23</a:t>
            </a:fld>
            <a:endParaRPr lang="en-US"/>
          </a:p>
        </p:txBody>
      </p:sp>
      <p:cxnSp>
        <p:nvCxnSpPr>
          <p:cNvPr id="77" name="Straight Arrow Connector 76"/>
          <p:cNvCxnSpPr>
            <a:endCxn id="45" idx="0"/>
          </p:cNvCxnSpPr>
          <p:nvPr/>
        </p:nvCxnSpPr>
        <p:spPr>
          <a:xfrm rot="5400000">
            <a:off x="3002358" y="2318942"/>
            <a:ext cx="627063" cy="56117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981200" y="2209800"/>
            <a:ext cx="990600" cy="990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endCxn id="53" idx="3"/>
          </p:cNvCxnSpPr>
          <p:nvPr/>
        </p:nvCxnSpPr>
        <p:spPr>
          <a:xfrm rot="10800000">
            <a:off x="2514600" y="2841626"/>
            <a:ext cx="398462" cy="14287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274320" y="4572000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82563" indent="-246063" eaLnBrk="0" hangingPunct="0">
              <a:spcBef>
                <a:spcPct val="200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Intra-flow interference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(interference artificially increased by increasing power at interfering nodes)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Multiple paths create contention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+mn-cs"/>
              </a:rPr>
              <a:t>Potential to degrade the performance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endParaRPr lang="en-US" sz="2000" dirty="0" smtClean="0">
              <a:solidFill>
                <a:prstClr val="black"/>
              </a:solidFill>
              <a:latin typeface="Times New Roman"/>
              <a:ea typeface="ＭＳ Ｐゴシック" charset="-128"/>
              <a:cs typeface="+mn-cs"/>
            </a:endParaRPr>
          </a:p>
          <a:p>
            <a:pPr marL="639763" lvl="1" indent="-246063" eaLnBrk="0" hangingPunct="0">
              <a:spcBef>
                <a:spcPct val="200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endParaRPr lang="en-US" sz="2000" dirty="0" smtClean="0">
              <a:solidFill>
                <a:prstClr val="black"/>
              </a:solidFill>
              <a:latin typeface="Times New Roman"/>
              <a:ea typeface="ＭＳ Ｐゴシック" charset="-128"/>
              <a:cs typeface="+mn-cs"/>
            </a:endParaRPr>
          </a:p>
          <a:p>
            <a:pPr marL="182563" indent="-246063" eaLnBrk="0" hangingPunct="0">
              <a:spcBef>
                <a:spcPct val="200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endParaRPr lang="en-US" sz="2000" dirty="0" smtClean="0">
              <a:solidFill>
                <a:prstClr val="black"/>
              </a:solidFill>
              <a:latin typeface="Times New Roman"/>
              <a:ea typeface="ＭＳ Ｐゴシック" charset="-128"/>
              <a:cs typeface="+mn-cs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 marL="639763" lvl="1" indent="-246063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dirty="0">
              <a:latin typeface="Calibri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Nothing for free	</a:t>
            </a:r>
            <a:endParaRPr lang="en-US" dirty="0"/>
          </a:p>
        </p:txBody>
      </p:sp>
      <p:grpSp>
        <p:nvGrpSpPr>
          <p:cNvPr id="2" name="Group 41"/>
          <p:cNvGrpSpPr/>
          <p:nvPr/>
        </p:nvGrpSpPr>
        <p:grpSpPr>
          <a:xfrm>
            <a:off x="457200" y="1447800"/>
            <a:ext cx="3255962" cy="2287588"/>
            <a:chOff x="4770438" y="2371725"/>
            <a:chExt cx="3255962" cy="2287588"/>
          </a:xfrm>
        </p:grpSpPr>
        <p:sp>
          <p:nvSpPr>
            <p:cNvPr id="45" name="Rectangle 44"/>
            <p:cNvSpPr/>
            <p:nvPr/>
          </p:nvSpPr>
          <p:spPr bwMode="auto">
            <a:xfrm>
              <a:off x="7251700" y="383698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359525" y="2728913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793038" y="3051175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980238" y="2871788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591300" y="3265488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405688" y="2371725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770438" y="4373563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867400" y="4516438"/>
              <a:ext cx="1936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429250" y="4051300"/>
              <a:ext cx="231775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319838" y="4230688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594475" y="3694113"/>
              <a:ext cx="23336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FFFFFF"/>
                  </a:solidFill>
                  <a:ea typeface="Arial" charset="0"/>
                  <a:cs typeface="Arial" charset="0"/>
                </a:rPr>
                <a:t>¥</a:t>
              </a: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932488" y="3408363"/>
              <a:ext cx="23336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cxnSp>
        <p:nvCxnSpPr>
          <p:cNvPr id="59" name="Straight Arrow Connector 58"/>
          <p:cNvCxnSpPr>
            <a:stCxn id="46" idx="0"/>
          </p:cNvCxnSpPr>
          <p:nvPr/>
        </p:nvCxnSpPr>
        <p:spPr>
          <a:xfrm rot="16200000" flipH="1" flipV="1">
            <a:off x="2420146" y="1966119"/>
            <a:ext cx="380999" cy="3444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4" idx="1"/>
          </p:cNvCxnSpPr>
          <p:nvPr/>
        </p:nvCxnSpPr>
        <p:spPr>
          <a:xfrm rot="10800000">
            <a:off x="2743202" y="1981202"/>
            <a:ext cx="736599" cy="217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3" idx="3"/>
            <a:endCxn id="47" idx="0"/>
          </p:cNvCxnSpPr>
          <p:nvPr/>
        </p:nvCxnSpPr>
        <p:spPr>
          <a:xfrm flipH="1" flipV="1">
            <a:off x="2394744" y="2341563"/>
            <a:ext cx="119856" cy="50006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lotThru_flowudp19.png" descr="/Users/bhorkar/Desktop/PlotThru_flowudp19.pn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5486400" y="3581400"/>
            <a:ext cx="3657966" cy="2743475"/>
          </a:xfrm>
          <a:prstGeom prst="rect">
            <a:avLst/>
          </a:prstGeom>
        </p:spPr>
      </p:pic>
      <p:pic>
        <p:nvPicPr>
          <p:cNvPr id="31" name="PlotDelay_flowudp19.png" descr="/Users/bhorkar/Desktop/PlotDelay_flowudp19.png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5486034" y="837925"/>
            <a:ext cx="3657966" cy="27434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73378" y="1885890"/>
            <a:ext cx="44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13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9378" y="2419290"/>
            <a:ext cx="44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7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77978" y="1676400"/>
            <a:ext cx="44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11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7578" y="2876490"/>
            <a:ext cx="44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5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39" grpId="0" animBg="1"/>
      <p:bldP spid="95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cs typeface="Times New Roman"/>
              </a:rPr>
              <a:t>CDP shows improvement when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Times New Roman"/>
              </a:rPr>
              <a:t>Network provides diversity</a:t>
            </a:r>
            <a:r>
              <a:rPr lang="en-US" dirty="0" smtClean="0">
                <a:cs typeface="Times New Roman"/>
              </a:rPr>
              <a:t> 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  <a:cs typeface="Times New Roman"/>
              </a:rPr>
              <a:t>Many multi-hop routes are available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cs typeface="Times New Roman"/>
              </a:rPr>
              <a:t>Many short length flows congest long length flow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cs typeface="Times New Roman"/>
              </a:rPr>
              <a:t>Interflow and </a:t>
            </a:r>
            <a:r>
              <a:rPr lang="en-US" sz="2600" dirty="0" err="1" smtClean="0">
                <a:solidFill>
                  <a:srgbClr val="000000"/>
                </a:solidFill>
                <a:cs typeface="Times New Roman"/>
              </a:rPr>
              <a:t>intraflow</a:t>
            </a:r>
            <a:r>
              <a:rPr lang="en-US" sz="2600" dirty="0" smtClean="0">
                <a:solidFill>
                  <a:srgbClr val="000000"/>
                </a:solidFill>
                <a:cs typeface="Times New Roman"/>
              </a:rPr>
              <a:t> interference do not dominate the congestion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4948B-BF13-8A43-8735-CE916A9EB93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Performance Results (Parameters)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UDP traffic</a:t>
            </a:r>
          </a:p>
          <a:p>
            <a:r>
              <a:rPr lang="en-US" dirty="0" smtClean="0"/>
              <a:t>Random source destination pairs </a:t>
            </a:r>
          </a:p>
          <a:p>
            <a:r>
              <a:rPr lang="en-US" dirty="0" smtClean="0"/>
              <a:t>Multiple concurrent flows (2 flows)</a:t>
            </a:r>
          </a:p>
          <a:p>
            <a:r>
              <a:rPr lang="en-US" dirty="0" smtClean="0"/>
              <a:t>Choose UDP rates randomly </a:t>
            </a:r>
          </a:p>
          <a:p>
            <a:r>
              <a:rPr lang="en-US" dirty="0" smtClean="0"/>
              <a:t>10 random topologies</a:t>
            </a:r>
          </a:p>
          <a:p>
            <a:r>
              <a:rPr lang="en-US" dirty="0" smtClean="0"/>
              <a:t>80 sample points</a:t>
            </a:r>
          </a:p>
          <a:p>
            <a:r>
              <a:rPr lang="en-US" dirty="0" smtClean="0"/>
              <a:t>Plot CDF of </a:t>
            </a:r>
          </a:p>
          <a:p>
            <a:pPr lvl="1"/>
            <a:r>
              <a:rPr lang="en-US" dirty="0" smtClean="0"/>
              <a:t> mean delay of CDP  - mean delay of candidate protocol</a:t>
            </a:r>
          </a:p>
          <a:p>
            <a:pPr lvl="1"/>
            <a:r>
              <a:rPr lang="en-US" dirty="0" smtClean="0"/>
              <a:t> Ratio of delivery ratios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4948B-BF13-8A43-8735-CE916A9EB9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lotDelay_flowudp75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lotDelay_flowudp750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11" descr="PlotThru_flowudp10000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295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125"/>
            <a:ext cx="8229600" cy="752475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Performance Results</a:t>
            </a:r>
          </a:p>
        </p:txBody>
      </p:sp>
      <p:sp>
        <p:nvSpPr>
          <p:cNvPr id="101382" name="Slide Number Placeholder 6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99AEE2-D407-4788-9665-8E77F7D531A1}" type="slidenum">
              <a:rPr lang="en-US"/>
              <a:pPr/>
              <a:t>26</a:t>
            </a:fld>
            <a:endParaRPr lang="en-US"/>
          </a:p>
        </p:txBody>
      </p:sp>
      <p:sp>
        <p:nvSpPr>
          <p:cNvPr id="96264" name="TextBox 25"/>
          <p:cNvSpPr txBox="1">
            <a:spLocks noChangeArrowheads="1"/>
          </p:cNvSpPr>
          <p:nvPr/>
        </p:nvSpPr>
        <p:spPr bwMode="auto">
          <a:xfrm>
            <a:off x="7467600" y="2286000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 Load</a:t>
            </a:r>
          </a:p>
        </p:txBody>
      </p:sp>
      <p:sp>
        <p:nvSpPr>
          <p:cNvPr id="96265" name="TextBox 26"/>
          <p:cNvSpPr txBox="1">
            <a:spLocks noChangeArrowheads="1"/>
          </p:cNvSpPr>
          <p:nvPr/>
        </p:nvSpPr>
        <p:spPr bwMode="auto">
          <a:xfrm>
            <a:off x="7577138" y="5257800"/>
            <a:ext cx="1185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Load</a:t>
            </a:r>
          </a:p>
        </p:txBody>
      </p:sp>
      <p:pic>
        <p:nvPicPr>
          <p:cNvPr id="11" name="Picture 10" descr="PlotThru_flowudp10000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295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6" name="Picture 12" descr="PlotDelay_flowudp10000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1295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lotDelay_flowudp100002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1295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lotThru_flowudp7502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lotThru_flowudp750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750068" y="1893082"/>
            <a:ext cx="642942" cy="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4282" y="164305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30%</a:t>
            </a:r>
            <a:endParaRPr lang="en-US" dirty="0">
              <a:solidFill>
                <a:srgbClr val="0033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/>
      <p:bldP spid="96265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 txBox="1">
            <a:spLocks noChangeArrowheads="1"/>
          </p:cNvSpPr>
          <p:nvPr/>
        </p:nvSpPr>
        <p:spPr bwMode="auto">
          <a:xfrm>
            <a:off x="457200" y="619125"/>
            <a:ext cx="8229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en-US" sz="32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CDP: Summary</a:t>
            </a:r>
          </a:p>
        </p:txBody>
      </p:sp>
      <p:sp>
        <p:nvSpPr>
          <p:cNvPr id="10342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3581400"/>
          </a:xfrm>
        </p:spPr>
        <p:txBody>
          <a:bodyPr/>
          <a:lstStyle/>
          <a:p>
            <a:pPr marL="234950" indent="-234950">
              <a:spcBef>
                <a:spcPct val="0"/>
              </a:spcBef>
            </a:pPr>
            <a:r>
              <a:rPr lang="en-US" sz="2800" b="1" i="1" dirty="0" smtClean="0">
                <a:solidFill>
                  <a:srgbClr val="800000"/>
                </a:solidFill>
              </a:rPr>
              <a:t>CDP </a:t>
            </a:r>
            <a:r>
              <a:rPr lang="en-US" sz="2800" dirty="0" smtClean="0"/>
              <a:t>exploits the congestion diversity in the network</a:t>
            </a:r>
          </a:p>
          <a:p>
            <a:pPr marL="234950" indent="-234950">
              <a:spcBef>
                <a:spcPts val="700"/>
              </a:spcBef>
            </a:pPr>
            <a:r>
              <a:rPr lang="en-US" sz="2800" b="1" i="1" dirty="0" smtClean="0">
                <a:solidFill>
                  <a:srgbClr val="800000"/>
                </a:solidFill>
              </a:rPr>
              <a:t>CDP </a:t>
            </a:r>
            <a:r>
              <a:rPr lang="en-US" sz="2800" dirty="0" smtClean="0"/>
              <a:t>achieves high gain in the delay and delivery ratio for UDP traffic</a:t>
            </a:r>
          </a:p>
          <a:p>
            <a:pPr marL="234950" indent="-234950">
              <a:spcBef>
                <a:spcPts val="700"/>
              </a:spcBef>
            </a:pPr>
            <a:r>
              <a:rPr lang="en-US" sz="2800" b="1" i="1" dirty="0" smtClean="0">
                <a:solidFill>
                  <a:srgbClr val="800000"/>
                </a:solidFill>
              </a:rPr>
              <a:t>CDP </a:t>
            </a:r>
            <a:r>
              <a:rPr lang="en-US" sz="2800" dirty="0" smtClean="0"/>
              <a:t>shows up to 50x gain over SRCR and 100x over backpressure routing</a:t>
            </a:r>
          </a:p>
          <a:p>
            <a:pPr>
              <a:buFont typeface="Wingdings 2" pitchFamily="18" charset="2"/>
              <a:buNone/>
            </a:pPr>
            <a:endParaRPr lang="en-US" sz="28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</a:endParaRPr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304800" y="4038600"/>
          <a:ext cx="8382000" cy="1754505"/>
        </p:xfrm>
        <a:graphic>
          <a:graphicData uri="http://schemas.openxmlformats.org/drawingml/2006/table">
            <a:tbl>
              <a:tblPr/>
              <a:tblGrid>
                <a:gridCol w="2286000"/>
                <a:gridCol w="2895600"/>
                <a:gridCol w="320040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Routing Policy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Delay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Traffic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High Traffic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AF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Shortest-Path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delay performance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Poor delay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Backpressure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Poor delay performance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Guaranteed bounded delay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Poor delay in practice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5867400"/>
          <a:ext cx="8382000" cy="371475"/>
        </p:xfrm>
        <a:graphic>
          <a:graphicData uri="http://schemas.openxmlformats.org/drawingml/2006/table">
            <a:tbl>
              <a:tblPr/>
              <a:tblGrid>
                <a:gridCol w="2286000"/>
                <a:gridCol w="2895600"/>
                <a:gridCol w="3200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delay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delay in practice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552CA2B-24E0-4F8F-AE14-289D3B992057}" type="slidenum">
              <a:rPr lang="en-US"/>
              <a:pPr/>
              <a:t>27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68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PlotThru_flowtcp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143000"/>
            <a:ext cx="3072691" cy="23045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48000"/>
            <a:ext cx="762000" cy="365125"/>
          </a:xfrm>
        </p:spPr>
        <p:txBody>
          <a:bodyPr/>
          <a:lstStyle/>
          <a:p>
            <a:pPr>
              <a:defRPr/>
            </a:pPr>
            <a:fld id="{3864948B-BF13-8A43-8735-CE916A9EB93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5" name="Group 3"/>
          <p:cNvGrpSpPr/>
          <p:nvPr/>
        </p:nvGrpSpPr>
        <p:grpSpPr>
          <a:xfrm>
            <a:off x="152400" y="1524000"/>
            <a:ext cx="5181600" cy="2743200"/>
            <a:chOff x="756356" y="274638"/>
            <a:chExt cx="8088488" cy="63360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6356" y="274638"/>
              <a:ext cx="8088488" cy="63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419600" y="1219200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15</a:t>
              </a:r>
              <a:endParaRPr lang="en-US" sz="1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9000" y="1905000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13</a:t>
              </a:r>
              <a:endParaRPr lang="en-US" sz="1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72200" y="35814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</a:t>
              </a:r>
              <a:endParaRPr lang="en-US" sz="1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38800" y="1524000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11</a:t>
              </a:r>
              <a:endParaRPr lang="en-US" sz="1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6800" y="2362200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</a:t>
              </a:r>
              <a:endParaRPr lang="en-US" sz="1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7000" y="457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</a:t>
              </a:r>
              <a:endParaRPr lang="en-US" sz="1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5400" y="47244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</a:t>
              </a:r>
              <a:endParaRPr lang="en-US" sz="1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2800" y="50292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</a:t>
              </a:r>
              <a:endParaRPr lang="en-US" sz="1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0800" y="4038600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17</a:t>
              </a:r>
              <a:endParaRPr lang="en-US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43400" y="4419600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16</a:t>
              </a:r>
              <a:endParaRPr lang="en-US" sz="1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81600" y="3276600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</a:t>
              </a:r>
              <a:endParaRPr lang="en-US" sz="1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81400" y="2667000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14</a:t>
              </a:r>
              <a:endParaRPr lang="en-US" sz="1000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10800000">
            <a:off x="3576626" y="2057400"/>
            <a:ext cx="785800" cy="183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0"/>
          </p:cNvCxnSpPr>
          <p:nvPr/>
        </p:nvCxnSpPr>
        <p:spPr>
          <a:xfrm rot="10800000" flipV="1">
            <a:off x="2938460" y="2105049"/>
            <a:ext cx="414340" cy="322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9" idx="0"/>
          </p:cNvCxnSpPr>
          <p:nvPr/>
        </p:nvCxnSpPr>
        <p:spPr>
          <a:xfrm rot="5400000">
            <a:off x="3800891" y="2304850"/>
            <a:ext cx="593840" cy="7078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200400" y="2921939"/>
            <a:ext cx="589340" cy="498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3"/>
          </p:cNvCxnSpPr>
          <p:nvPr/>
        </p:nvCxnSpPr>
        <p:spPr>
          <a:xfrm flipH="1" flipV="1">
            <a:off x="2895600" y="2590800"/>
            <a:ext cx="384563" cy="2988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05600" y="6437073"/>
            <a:ext cx="80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0.1xsec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4572000" y="5294073"/>
            <a:ext cx="609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4191093" y="5593285"/>
            <a:ext cx="158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Next hop for CDP</a:t>
            </a:r>
            <a:endParaRPr lang="en-US" sz="1400" dirty="0"/>
          </a:p>
        </p:txBody>
      </p:sp>
      <p:pic>
        <p:nvPicPr>
          <p:cNvPr id="37" name="Picture 36" descr="PlotDelay_flowtcp1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709" y="3258081"/>
            <a:ext cx="3072691" cy="2304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Focus (Interaction with TCP)</a:t>
            </a:r>
            <a:endParaRPr lang="en-US" dirty="0"/>
          </a:p>
        </p:txBody>
      </p:sp>
      <p:pic>
        <p:nvPicPr>
          <p:cNvPr id="31" name="Picture 30" descr="Screen shot 2010-06-03 at 12.23.24 PM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5370273"/>
            <a:ext cx="4191000" cy="1051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419600"/>
            <a:ext cx="8229600" cy="2057400"/>
          </a:xfrm>
        </p:spPr>
        <p:txBody>
          <a:bodyPr/>
          <a:lstStyle/>
          <a:p>
            <a:pPr lvl="1"/>
            <a:r>
              <a:rPr lang="en-US" dirty="0" smtClean="0"/>
              <a:t>TCP performance hurts</a:t>
            </a:r>
          </a:p>
          <a:p>
            <a:pPr lvl="2"/>
            <a:r>
              <a:rPr lang="en-US" dirty="0" smtClean="0"/>
              <a:t>Self interference</a:t>
            </a:r>
          </a:p>
          <a:p>
            <a:pPr lvl="2"/>
            <a:r>
              <a:rPr lang="en-US" dirty="0" smtClean="0"/>
              <a:t>Reordering of packets</a:t>
            </a:r>
          </a:p>
          <a:p>
            <a:pPr lvl="3"/>
            <a:r>
              <a:rPr lang="en-US" dirty="0" smtClean="0"/>
              <a:t>Fast retransmit</a:t>
            </a:r>
          </a:p>
          <a:p>
            <a:pPr lvl="1"/>
            <a:r>
              <a:rPr lang="en-US" dirty="0" smtClean="0"/>
              <a:t>Which factor is more </a:t>
            </a:r>
            <a:r>
              <a:rPr lang="en-US" dirty="0" smtClean="0">
                <a:hlinkClick r:id="" action="ppaction://noaction"/>
              </a:rPr>
              <a:t>dominant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Content Placeholder 20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8229600" cy="4876800"/>
          </a:xfrm>
        </p:spPr>
        <p:txBody>
          <a:bodyPr/>
          <a:lstStyle/>
          <a:p>
            <a:pPr>
              <a:buFont typeface="Wingdings 2" charset="2"/>
              <a:buNone/>
            </a:pPr>
            <a:endParaRPr lang="en-US" sz="2400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Investigate the impact of CDP on TCP and mixed traffic</a:t>
            </a:r>
          </a:p>
          <a:p>
            <a:pPr lvl="1"/>
            <a:r>
              <a:rPr lang="en-US" dirty="0" smtClean="0">
                <a:cs typeface="Times New Roman"/>
              </a:rPr>
              <a:t>Detect the cause of performance loss for TCP</a:t>
            </a:r>
          </a:p>
          <a:p>
            <a:pPr lvl="1"/>
            <a:r>
              <a:rPr lang="en-US" dirty="0" smtClean="0">
                <a:cs typeface="Times New Roman"/>
              </a:rPr>
              <a:t>Tackle reordering issue in TCP</a:t>
            </a:r>
          </a:p>
          <a:p>
            <a:r>
              <a:rPr lang="en-US" dirty="0" smtClean="0">
                <a:cs typeface="Times New Roman"/>
              </a:rPr>
              <a:t>Include prioritized MAC in CDP  </a:t>
            </a:r>
          </a:p>
          <a:p>
            <a:pPr lvl="1"/>
            <a:r>
              <a:rPr lang="en-US" sz="2200" dirty="0" smtClean="0">
                <a:cs typeface="Times New Roman"/>
              </a:rPr>
              <a:t>Change </a:t>
            </a:r>
            <a:r>
              <a:rPr lang="en-US" sz="2200" dirty="0" err="1" smtClean="0">
                <a:cs typeface="Times New Roman"/>
              </a:rPr>
              <a:t>backoff</a:t>
            </a:r>
            <a:r>
              <a:rPr lang="en-US" sz="2200" dirty="0" smtClean="0">
                <a:cs typeface="Times New Roman"/>
              </a:rPr>
              <a:t> proportional to the congestion</a:t>
            </a:r>
          </a:p>
          <a:p>
            <a:pPr lvl="2"/>
            <a:endParaRPr lang="en-US" dirty="0" smtClean="0">
              <a:cs typeface="Times New Roman"/>
            </a:endParaRPr>
          </a:p>
          <a:p>
            <a:pPr lvl="1"/>
            <a:endParaRPr lang="en-US" dirty="0" smtClean="0">
              <a:cs typeface="Times New Roman"/>
            </a:endParaRPr>
          </a:p>
          <a:p>
            <a:pPr lvl="1">
              <a:buNone/>
            </a:pPr>
            <a:endParaRPr lang="en-US" dirty="0" smtClean="0">
              <a:cs typeface="Times New Roman"/>
            </a:endParaRPr>
          </a:p>
          <a:p>
            <a:pPr lvl="1">
              <a:buNone/>
            </a:pPr>
            <a:endParaRPr lang="en-US" dirty="0" smtClean="0">
              <a:cs typeface="Times New Roman"/>
            </a:endParaRPr>
          </a:p>
          <a:p>
            <a:pPr lvl="1">
              <a:buNone/>
            </a:pPr>
            <a:endParaRPr lang="en-US" dirty="0" smtClean="0">
              <a:cs typeface="Times New Roman"/>
            </a:endParaRPr>
          </a:p>
          <a:p>
            <a:pPr lvl="1">
              <a:buNone/>
            </a:pPr>
            <a:r>
              <a:rPr lang="en-US" dirty="0" smtClean="0">
                <a:cs typeface="Times New Roman"/>
              </a:rPr>
              <a:t>       </a:t>
            </a:r>
          </a:p>
          <a:p>
            <a:pPr lvl="1">
              <a:buNone/>
            </a:pPr>
            <a:endParaRPr lang="en-US" dirty="0" smtClean="0">
              <a:cs typeface="Times New Roman"/>
            </a:endParaRPr>
          </a:p>
          <a:p>
            <a:pPr>
              <a:buFont typeface="Wingdings 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0354" name="Rectangle 2"/>
          <p:cNvSpPr txBox="1">
            <a:spLocks noChangeArrowheads="1"/>
          </p:cNvSpPr>
          <p:nvPr/>
        </p:nvSpPr>
        <p:spPr bwMode="auto">
          <a:xfrm>
            <a:off x="457200" y="619125"/>
            <a:ext cx="8229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charset="0"/>
                <a:ea typeface="Times New Roman" charset="0"/>
                <a:cs typeface="Times New Roman" charset="0"/>
              </a:rPr>
              <a:t>Immediate Goals</a:t>
            </a:r>
            <a:endParaRPr lang="en-US" sz="3200" b="1" dirty="0">
              <a:solidFill>
                <a:schemeClr val="tx2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4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41B4C6-39D3-784E-8235-F4135F992EDD}" type="slidenum">
              <a:rPr lang="en-US"/>
              <a:pPr/>
              <a:t>29</a:t>
            </a:fld>
            <a:endParaRPr lang="en-US" dirty="0"/>
          </a:p>
        </p:txBody>
      </p:sp>
      <p:grpSp>
        <p:nvGrpSpPr>
          <p:cNvPr id="71" name="Group 53"/>
          <p:cNvGrpSpPr/>
          <p:nvPr/>
        </p:nvGrpSpPr>
        <p:grpSpPr>
          <a:xfrm>
            <a:off x="2438400" y="4267200"/>
            <a:ext cx="4038600" cy="842963"/>
            <a:chOff x="2355850" y="4911725"/>
            <a:chExt cx="4038600" cy="842963"/>
          </a:xfrm>
        </p:grpSpPr>
        <p:sp>
          <p:nvSpPr>
            <p:cNvPr id="72" name="Direct Access Storage 71"/>
            <p:cNvSpPr/>
            <p:nvPr/>
          </p:nvSpPr>
          <p:spPr>
            <a:xfrm>
              <a:off x="2660650" y="4953000"/>
              <a:ext cx="304800" cy="685800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irect Access Storage 72"/>
            <p:cNvSpPr/>
            <p:nvPr/>
          </p:nvSpPr>
          <p:spPr>
            <a:xfrm>
              <a:off x="2889250" y="4953000"/>
              <a:ext cx="304800" cy="685800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irect Access Storage 73"/>
            <p:cNvSpPr/>
            <p:nvPr/>
          </p:nvSpPr>
          <p:spPr>
            <a:xfrm>
              <a:off x="3117850" y="4953000"/>
              <a:ext cx="304800" cy="685800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irect Access Storage 74"/>
            <p:cNvSpPr/>
            <p:nvPr/>
          </p:nvSpPr>
          <p:spPr>
            <a:xfrm>
              <a:off x="3346450" y="4953000"/>
              <a:ext cx="304800" cy="685800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5" idx="0"/>
            </p:cNvCxnSpPr>
            <p:nvPr/>
          </p:nvCxnSpPr>
          <p:spPr>
            <a:xfrm rot="16200000" flipV="1">
              <a:off x="2927350" y="4381500"/>
              <a:ext cx="1588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V="1">
              <a:off x="2926556" y="5066506"/>
              <a:ext cx="1588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>
              <a:off x="3651251" y="5288280"/>
              <a:ext cx="304800" cy="1588"/>
            </a:xfrm>
            <a:prstGeom prst="line">
              <a:avLst/>
            </a:prstGeom>
            <a:ln w="63500"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" name="Object 78"/>
            <p:cNvGraphicFramePr>
              <a:graphicFrameLocks noChangeAspect="1"/>
            </p:cNvGraphicFramePr>
            <p:nvPr/>
          </p:nvGraphicFramePr>
          <p:xfrm>
            <a:off x="4098925" y="4911725"/>
            <a:ext cx="2295525" cy="842963"/>
          </p:xfrm>
          <a:graphic>
            <a:graphicData uri="http://schemas.openxmlformats.org/presentationml/2006/ole">
              <p:oleObj spid="_x0000_s279557" name="Equation" r:id="rId4" imgW="1143000" imgH="4191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  <p:bldP spid="100355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92A8-78EB-1448-AE3C-747061A0E5AF}" type="slidenum">
              <a:rPr lang="en-US"/>
              <a:pPr/>
              <a:t>3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Research Objectives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39624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3"/>
              </a:buClr>
              <a:buFontTx/>
              <a:buChar char="•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6DBAFD-79D2-45C3-B952-67EC5E7C07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919287"/>
            <a:ext cx="7924800" cy="97631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chemeClr val="accent4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To design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 routing 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policy that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exhibits good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delay performance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2143780"/>
            <a:ext cx="364202" cy="52322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219200" y="3138487"/>
            <a:ext cx="76962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dirty="0">
                <a:latin typeface="Times New Roman" charset="0"/>
                <a:ea typeface="Times New Roman" charset="0"/>
                <a:cs typeface="Times New Roman" charset="0"/>
              </a:rPr>
              <a:t>Congestion Diversity Protocol (CDP)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 dirty="0" smtClean="0">
                <a:latin typeface="Times New Roman"/>
                <a:cs typeface="Times New Roman"/>
              </a:rPr>
              <a:t>Propose a metric that reacts </a:t>
            </a:r>
            <a:r>
              <a:rPr lang="en-US" sz="2000" dirty="0">
                <a:latin typeface="Times New Roman"/>
                <a:cs typeface="Times New Roman"/>
              </a:rPr>
              <a:t>to congestion</a:t>
            </a:r>
            <a:endParaRPr lang="en-US" sz="2000" dirty="0">
              <a:latin typeface="Times New Roman"/>
              <a:ea typeface="Times New Roman" charset="0"/>
              <a:cs typeface="Times New Roman"/>
            </a:endParaRP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 dirty="0">
                <a:latin typeface="Times New Roman"/>
                <a:ea typeface="Times New Roman" charset="0"/>
                <a:cs typeface="Times New Roman"/>
              </a:rPr>
              <a:t>Experimental </a:t>
            </a:r>
            <a:r>
              <a:rPr lang="en-US" sz="2000" dirty="0" err="1">
                <a:latin typeface="Times New Roman"/>
                <a:ea typeface="Times New Roman" charset="0"/>
                <a:cs typeface="Times New Roman"/>
              </a:rPr>
              <a:t>testbed</a:t>
            </a:r>
            <a:r>
              <a:rPr lang="en-US" sz="2000" dirty="0">
                <a:latin typeface="Times New Roman"/>
                <a:ea typeface="Times New Roman" charset="0"/>
                <a:cs typeface="Times New Roman"/>
              </a:rPr>
              <a:t> in Calit2</a:t>
            </a:r>
            <a:endParaRPr lang="en-US" sz="2000" dirty="0" smtClean="0">
              <a:latin typeface="Times New Roman"/>
              <a:ea typeface="Times New Roman" charset="0"/>
              <a:cs typeface="Times New Roman"/>
            </a:endParaRP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 dirty="0" smtClean="0">
                <a:latin typeface="Times New Roman"/>
                <a:cs typeface="Times New Roman"/>
              </a:rPr>
              <a:t>Evaluate CDP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785813" y="3008312"/>
            <a:ext cx="357187" cy="358775"/>
            <a:chOff x="642910" y="3071810"/>
            <a:chExt cx="357190" cy="358778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464315" y="3250405"/>
              <a:ext cx="35719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42910" y="3429001"/>
              <a:ext cx="357190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814887"/>
            <a:ext cx="7924800" cy="1357313"/>
          </a:xfr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chemeClr val="accent4"/>
            </a:solidFill>
          </a:ln>
        </p:spPr>
        <p:txBody>
          <a:bodyPr/>
          <a:lstStyle/>
          <a:p>
            <a:pPr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To design an opportunistic routing policy that enhances</a:t>
            </a:r>
          </a:p>
          <a:p>
            <a:pPr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throughput by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minimizing the expected number of</a:t>
            </a:r>
          </a:p>
          <a:p>
            <a:pPr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transmissions</a:t>
            </a:r>
            <a:endParaRPr lang="en-US" sz="2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5272087"/>
            <a:ext cx="36420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4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9" grpId="0" animBg="1"/>
      <p:bldP spid="20" grpId="0"/>
      <p:bldP spid="25" grpId="0" build="p" animBg="1"/>
      <p:bldP spid="25" grpId="1" build="p"/>
      <p:bldP spid="26" grpId="0" animBg="1"/>
      <p:bldP spid="2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47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8229600" cy="3352800"/>
          </a:xfrm>
        </p:spPr>
        <p:txBody>
          <a:bodyPr/>
          <a:lstStyle/>
          <a:p>
            <a:r>
              <a:rPr lang="en-US" dirty="0" smtClean="0">
                <a:cs typeface="Times New Roman"/>
              </a:rPr>
              <a:t>Develop multi-rate CDP utilizing multiple PHY rates</a:t>
            </a:r>
          </a:p>
          <a:p>
            <a:pPr lvl="1"/>
            <a:r>
              <a:rPr lang="en-US" dirty="0" smtClean="0">
                <a:cs typeface="Times New Roman"/>
              </a:rPr>
              <a:t>Define congestion measure for multi-rate CDP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  <a:defRPr/>
            </a:pPr>
            <a:endParaRPr lang="en-US" dirty="0" smtClean="0">
              <a:cs typeface="Times New Roman"/>
            </a:endParaRPr>
          </a:p>
          <a:p>
            <a:pPr marL="273050" lvl="1" indent="-273050">
              <a:buClr>
                <a:srgbClr val="0BD0D9"/>
              </a:buClr>
              <a:buSzPct val="95000"/>
              <a:defRPr/>
            </a:pPr>
            <a:endParaRPr lang="en-US" dirty="0" smtClean="0">
              <a:cs typeface="Times New Roman"/>
            </a:endParaRPr>
          </a:p>
          <a:p>
            <a:pPr marL="273050" lvl="1" indent="-273050">
              <a:buClr>
                <a:srgbClr val="0BD0D9"/>
              </a:buClr>
              <a:buSzPct val="95000"/>
              <a:defRPr/>
            </a:pPr>
            <a:endParaRPr lang="en-US" dirty="0" smtClean="0">
              <a:cs typeface="Times New Roman"/>
            </a:endParaRPr>
          </a:p>
          <a:p>
            <a:pPr marL="273050" lvl="1" indent="-273050">
              <a:buClr>
                <a:srgbClr val="0BD0D9"/>
              </a:buClr>
              <a:buSzPct val="95000"/>
              <a:defRPr/>
            </a:pPr>
            <a:endParaRPr lang="en-US" dirty="0" smtClean="0">
              <a:cs typeface="Times New Roman"/>
            </a:endParaRPr>
          </a:p>
          <a:p>
            <a:pPr marL="273050" lvl="1" indent="-273050">
              <a:buClr>
                <a:srgbClr val="0BD0D9"/>
              </a:buClr>
              <a:buSzPct val="95000"/>
              <a:defRPr/>
            </a:pPr>
            <a:r>
              <a:rPr lang="en-US" dirty="0" smtClean="0">
                <a:cs typeface="Times New Roman"/>
              </a:rPr>
              <a:t>Implement opportunistic version of CDP on </a:t>
            </a:r>
            <a:r>
              <a:rPr lang="en-US" dirty="0" err="1" smtClean="0">
                <a:cs typeface="Times New Roman"/>
              </a:rPr>
              <a:t>testbed</a:t>
            </a:r>
            <a:r>
              <a:rPr lang="en-US" dirty="0" smtClean="0">
                <a:cs typeface="Times New Roman"/>
              </a:rPr>
              <a:t> </a:t>
            </a:r>
          </a:p>
          <a:p>
            <a:pPr marL="273050" lvl="1" indent="-273050">
              <a:buClr>
                <a:srgbClr val="0BD0D9"/>
              </a:buClr>
              <a:buSzPct val="95000"/>
              <a:defRPr/>
            </a:pPr>
            <a:r>
              <a:rPr lang="en-US" dirty="0" smtClean="0">
                <a:cs typeface="Times New Roman"/>
              </a:rPr>
              <a:t>Modify </a:t>
            </a:r>
            <a:r>
              <a:rPr lang="en-US" dirty="0" err="1" smtClean="0">
                <a:cs typeface="Times New Roman"/>
              </a:rPr>
              <a:t>MadWifi</a:t>
            </a:r>
            <a:r>
              <a:rPr lang="en-US" dirty="0" smtClean="0">
                <a:cs typeface="Times New Roman"/>
              </a:rPr>
              <a:t> driver’s 802.11 Mac layer </a:t>
            </a:r>
          </a:p>
          <a:p>
            <a:pPr lvl="1"/>
            <a:endParaRPr lang="en-US" dirty="0"/>
          </a:p>
        </p:txBody>
      </p:sp>
      <p:sp>
        <p:nvSpPr>
          <p:cNvPr id="100354" name="Rectangle 2"/>
          <p:cNvSpPr txBox="1">
            <a:spLocks noChangeArrowheads="1"/>
          </p:cNvSpPr>
          <p:nvPr/>
        </p:nvSpPr>
        <p:spPr bwMode="auto">
          <a:xfrm>
            <a:off x="457200" y="619125"/>
            <a:ext cx="8229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charset="0"/>
                <a:ea typeface="Times New Roman" charset="0"/>
                <a:cs typeface="Times New Roman" charset="0"/>
              </a:rPr>
              <a:t>Immediate Goals</a:t>
            </a:r>
            <a:endParaRPr lang="en-US" sz="3200" b="1" dirty="0">
              <a:solidFill>
                <a:schemeClr val="tx2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4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41B4C6-39D3-784E-8235-F4135F992EDD}" type="slidenum">
              <a:rPr lang="en-US"/>
              <a:pPr/>
              <a:t>30</a:t>
            </a:fld>
            <a:endParaRPr lang="en-US" dirty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590800" y="5181600"/>
            <a:ext cx="3886200" cy="1600200"/>
            <a:chOff x="304800" y="4724400"/>
            <a:chExt cx="3886200" cy="1600200"/>
          </a:xfrm>
        </p:grpSpPr>
        <p:sp>
          <p:nvSpPr>
            <p:cNvPr id="50" name="Oval 49"/>
            <p:cNvSpPr/>
            <p:nvPr/>
          </p:nvSpPr>
          <p:spPr>
            <a:xfrm>
              <a:off x="304800" y="53340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47244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2590800" y="47244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657600" y="53340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09800" y="57912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56" name="Straight Arrow Connector 55"/>
            <p:cNvCxnSpPr>
              <a:stCxn id="50" idx="7"/>
              <a:endCxn id="51" idx="2"/>
            </p:cNvCxnSpPr>
            <p:nvPr/>
          </p:nvCxnSpPr>
          <p:spPr>
            <a:xfrm rot="5400000" flipH="1" flipV="1">
              <a:off x="855663" y="4895850"/>
              <a:ext cx="420688" cy="6111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1" idx="6"/>
              <a:endCxn id="52" idx="2"/>
            </p:cNvCxnSpPr>
            <p:nvPr/>
          </p:nvCxnSpPr>
          <p:spPr>
            <a:xfrm>
              <a:off x="1905000" y="4991100"/>
              <a:ext cx="6858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2" idx="6"/>
              <a:endCxn id="54" idx="1"/>
            </p:cNvCxnSpPr>
            <p:nvPr/>
          </p:nvCxnSpPr>
          <p:spPr>
            <a:xfrm>
              <a:off x="3124200" y="4991100"/>
              <a:ext cx="611188" cy="4206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0" idx="5"/>
              <a:endCxn id="55" idx="2"/>
            </p:cNvCxnSpPr>
            <p:nvPr/>
          </p:nvCxnSpPr>
          <p:spPr>
            <a:xfrm rot="16200000" flipH="1">
              <a:off x="1350963" y="5199063"/>
              <a:ext cx="268287" cy="14493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5" idx="6"/>
              <a:endCxn id="54" idx="3"/>
            </p:cNvCxnSpPr>
            <p:nvPr/>
          </p:nvCxnSpPr>
          <p:spPr>
            <a:xfrm flipV="1">
              <a:off x="2743200" y="5789613"/>
              <a:ext cx="992188" cy="2682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73"/>
            <p:cNvSpPr txBox="1">
              <a:spLocks noChangeArrowheads="1"/>
            </p:cNvSpPr>
            <p:nvPr/>
          </p:nvSpPr>
          <p:spPr bwMode="auto">
            <a:xfrm>
              <a:off x="673000" y="4953000"/>
              <a:ext cx="470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0.8</a:t>
              </a:r>
            </a:p>
          </p:txBody>
        </p:sp>
        <p:sp>
          <p:nvSpPr>
            <p:cNvPr id="62" name="TextBox 74"/>
            <p:cNvSpPr txBox="1">
              <a:spLocks noChangeArrowheads="1"/>
            </p:cNvSpPr>
            <p:nvPr/>
          </p:nvSpPr>
          <p:spPr bwMode="auto">
            <a:xfrm>
              <a:off x="2044600" y="4724400"/>
              <a:ext cx="470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0.8</a:t>
              </a:r>
            </a:p>
          </p:txBody>
        </p:sp>
        <p:sp>
          <p:nvSpPr>
            <p:cNvPr id="63" name="TextBox 75"/>
            <p:cNvSpPr txBox="1">
              <a:spLocks noChangeArrowheads="1"/>
            </p:cNvSpPr>
            <p:nvPr/>
          </p:nvSpPr>
          <p:spPr bwMode="auto">
            <a:xfrm>
              <a:off x="3340000" y="4953000"/>
              <a:ext cx="470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0.8</a:t>
              </a:r>
            </a:p>
          </p:txBody>
        </p:sp>
        <p:sp>
          <p:nvSpPr>
            <p:cNvPr id="64" name="TextBox 76"/>
            <p:cNvSpPr txBox="1">
              <a:spLocks noChangeArrowheads="1"/>
            </p:cNvSpPr>
            <p:nvPr/>
          </p:nvSpPr>
          <p:spPr bwMode="auto">
            <a:xfrm>
              <a:off x="3035200" y="5867400"/>
              <a:ext cx="470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0.8</a:t>
              </a:r>
            </a:p>
          </p:txBody>
        </p:sp>
        <p:sp>
          <p:nvSpPr>
            <p:cNvPr id="65" name="TextBox 77"/>
            <p:cNvSpPr txBox="1">
              <a:spLocks noChangeArrowheads="1"/>
            </p:cNvSpPr>
            <p:nvPr/>
          </p:nvSpPr>
          <p:spPr bwMode="auto">
            <a:xfrm>
              <a:off x="1143000" y="5867400"/>
              <a:ext cx="470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0.2</a:t>
              </a:r>
            </a:p>
          </p:txBody>
        </p:sp>
      </p:grp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2362200" y="6096000"/>
            <a:ext cx="152400" cy="7315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Myriad Roman"/>
            </a:endParaRP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2133600" y="6019800"/>
            <a:ext cx="152400" cy="7315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Myriad Roman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362200" y="6096000"/>
            <a:ext cx="152400" cy="7315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Myriad Roman"/>
            </a:endParaRPr>
          </a:p>
        </p:txBody>
      </p: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4237631" y="6213443"/>
            <a:ext cx="169241" cy="65431"/>
            <a:chOff x="6841968" y="4045442"/>
            <a:chExt cx="171551" cy="88714"/>
          </a:xfrm>
          <a:solidFill>
            <a:srgbClr val="FF0000"/>
          </a:solidFill>
        </p:grpSpPr>
        <p:sp>
          <p:nvSpPr>
            <p:cNvPr id="70" name="Rectangle 69"/>
            <p:cNvSpPr/>
            <p:nvPr/>
          </p:nvSpPr>
          <p:spPr>
            <a:xfrm>
              <a:off x="6858037" y="4060914"/>
              <a:ext cx="155482" cy="7324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TextBox 87"/>
            <p:cNvSpPr txBox="1">
              <a:spLocks noChangeArrowheads="1"/>
            </p:cNvSpPr>
            <p:nvPr/>
          </p:nvSpPr>
          <p:spPr bwMode="auto">
            <a:xfrm>
              <a:off x="6841968" y="4045442"/>
              <a:ext cx="155481" cy="732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3549777" y="5660898"/>
            <a:ext cx="164592" cy="73152"/>
            <a:chOff x="6781800" y="3886200"/>
            <a:chExt cx="470000" cy="338554"/>
          </a:xfrm>
          <a:solidFill>
            <a:srgbClr val="FF0000"/>
          </a:solidFill>
        </p:grpSpPr>
        <p:sp>
          <p:nvSpPr>
            <p:cNvPr id="73" name="Rectangle 72"/>
            <p:cNvSpPr/>
            <p:nvPr/>
          </p:nvSpPr>
          <p:spPr>
            <a:xfrm>
              <a:off x="6858016" y="3962494"/>
              <a:ext cx="365838" cy="22888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TextBox 92"/>
            <p:cNvSpPr txBox="1">
              <a:spLocks noChangeArrowheads="1"/>
            </p:cNvSpPr>
            <p:nvPr/>
          </p:nvSpPr>
          <p:spPr bwMode="auto">
            <a:xfrm>
              <a:off x="6781800" y="3886200"/>
              <a:ext cx="470000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Line 30"/>
          <p:cNvSpPr>
            <a:spLocks noChangeShapeType="1"/>
          </p:cNvSpPr>
          <p:nvPr/>
        </p:nvSpPr>
        <p:spPr bwMode="auto">
          <a:xfrm flipV="1">
            <a:off x="2947481" y="2870200"/>
            <a:ext cx="570689" cy="41910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2895600" y="3568700"/>
            <a:ext cx="642026" cy="34925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3803515" y="2870200"/>
            <a:ext cx="214009" cy="34925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4962728" y="2895600"/>
            <a:ext cx="142672" cy="34925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4250987" y="3429000"/>
            <a:ext cx="642026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5087566" y="3638550"/>
            <a:ext cx="71336" cy="27940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  <p:grpSp>
        <p:nvGrpSpPr>
          <p:cNvPr id="46" name="Group 54"/>
          <p:cNvGrpSpPr/>
          <p:nvPr/>
        </p:nvGrpSpPr>
        <p:grpSpPr>
          <a:xfrm>
            <a:off x="2590800" y="2590800"/>
            <a:ext cx="3657600" cy="1676400"/>
            <a:chOff x="2362200" y="2362200"/>
            <a:chExt cx="3657600" cy="1676400"/>
          </a:xfrm>
        </p:grpSpPr>
        <p:sp>
          <p:nvSpPr>
            <p:cNvPr id="47" name="AutoShape 18"/>
            <p:cNvSpPr>
              <a:spLocks noChangeArrowheads="1"/>
            </p:cNvSpPr>
            <p:nvPr/>
          </p:nvSpPr>
          <p:spPr bwMode="auto">
            <a:xfrm>
              <a:off x="5734455" y="3060700"/>
              <a:ext cx="285345" cy="279400"/>
            </a:xfrm>
            <a:prstGeom prst="flowChartConnector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 smtClean="0">
                  <a:latin typeface=""/>
                </a:rPr>
                <a:t>D</a:t>
              </a:r>
              <a:endParaRPr lang="en-US" sz="1600" b="1" dirty="0">
                <a:latin typeface=""/>
              </a:endParaRPr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>
              <a:off x="3237689" y="2362200"/>
              <a:ext cx="285345" cy="279400"/>
            </a:xfrm>
            <a:prstGeom prst="flowChartConnector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 dirty="0">
                <a:latin typeface=""/>
              </a:endParaRPr>
            </a:p>
          </p:txBody>
        </p:sp>
        <p:sp>
          <p:nvSpPr>
            <p:cNvPr id="53" name="AutoShape 26"/>
            <p:cNvSpPr>
              <a:spLocks noChangeArrowheads="1"/>
            </p:cNvSpPr>
            <p:nvPr/>
          </p:nvSpPr>
          <p:spPr bwMode="auto">
            <a:xfrm>
              <a:off x="3380362" y="3689350"/>
              <a:ext cx="285345" cy="279400"/>
            </a:xfrm>
            <a:prstGeom prst="flowChartConnector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 dirty="0">
                <a:latin typeface=""/>
              </a:endParaRPr>
            </a:p>
          </p:txBody>
        </p:sp>
        <p:sp>
          <p:nvSpPr>
            <p:cNvPr id="69" name="AutoShape 27"/>
            <p:cNvSpPr>
              <a:spLocks noChangeArrowheads="1"/>
            </p:cNvSpPr>
            <p:nvPr/>
          </p:nvSpPr>
          <p:spPr bwMode="auto">
            <a:xfrm>
              <a:off x="4379068" y="2362200"/>
              <a:ext cx="285345" cy="279400"/>
            </a:xfrm>
            <a:prstGeom prst="flowChartConnector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 dirty="0">
                <a:latin typeface=""/>
              </a:endParaRPr>
            </a:p>
          </p:txBody>
        </p:sp>
        <p:sp>
          <p:nvSpPr>
            <p:cNvPr id="72" name="AutoShape 28"/>
            <p:cNvSpPr>
              <a:spLocks noChangeArrowheads="1"/>
            </p:cNvSpPr>
            <p:nvPr/>
          </p:nvSpPr>
          <p:spPr bwMode="auto">
            <a:xfrm>
              <a:off x="4664413" y="3759200"/>
              <a:ext cx="285345" cy="279400"/>
            </a:xfrm>
            <a:prstGeom prst="flowChartConnector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 dirty="0">
                <a:latin typeface=""/>
              </a:endParaRPr>
            </a:p>
          </p:txBody>
        </p:sp>
        <p:sp>
          <p:nvSpPr>
            <p:cNvPr id="75" name="AutoShape 29"/>
            <p:cNvSpPr>
              <a:spLocks noChangeArrowheads="1"/>
            </p:cNvSpPr>
            <p:nvPr/>
          </p:nvSpPr>
          <p:spPr bwMode="auto">
            <a:xfrm>
              <a:off x="4735749" y="3060700"/>
              <a:ext cx="285345" cy="279400"/>
            </a:xfrm>
            <a:prstGeom prst="flowChartConnector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 dirty="0">
                <a:latin typeface=""/>
              </a:endParaRPr>
            </a:p>
          </p:txBody>
        </p:sp>
        <p:grpSp>
          <p:nvGrpSpPr>
            <p:cNvPr id="76" name="Group 65"/>
            <p:cNvGrpSpPr>
              <a:grpSpLocks/>
            </p:cNvGrpSpPr>
            <p:nvPr/>
          </p:nvGrpSpPr>
          <p:grpSpPr bwMode="auto">
            <a:xfrm>
              <a:off x="2362205" y="3073400"/>
              <a:ext cx="1569398" cy="279400"/>
              <a:chOff x="2688" y="2016"/>
              <a:chExt cx="1056" cy="192"/>
            </a:xfrm>
          </p:grpSpPr>
          <p:sp>
            <p:nvSpPr>
              <p:cNvPr id="77" name="AutoShape 12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192" cy="192"/>
              </a:xfrm>
              <a:prstGeom prst="flowChartConnector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latin typeface=""/>
                  </a:rPr>
                  <a:t>S</a:t>
                </a:r>
              </a:p>
            </p:txBody>
          </p:sp>
          <p:sp>
            <p:nvSpPr>
              <p:cNvPr id="78" name="AutoShape 24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92" cy="192"/>
              </a:xfrm>
              <a:prstGeom prst="flowChartConnector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b="1" dirty="0">
                  <a:latin typeface=""/>
                </a:endParaRPr>
              </a:p>
            </p:txBody>
          </p:sp>
        </p:grpSp>
      </p:grpSp>
      <p:sp>
        <p:nvSpPr>
          <p:cNvPr id="79" name="Line 32"/>
          <p:cNvSpPr>
            <a:spLocks noChangeShapeType="1"/>
          </p:cNvSpPr>
          <p:nvPr/>
        </p:nvSpPr>
        <p:spPr bwMode="auto">
          <a:xfrm>
            <a:off x="3965643" y="4127500"/>
            <a:ext cx="856034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  <p:sp>
        <p:nvSpPr>
          <p:cNvPr id="80" name="Line 33"/>
          <p:cNvSpPr>
            <a:spLocks noChangeShapeType="1"/>
          </p:cNvSpPr>
          <p:nvPr/>
        </p:nvSpPr>
        <p:spPr bwMode="auto">
          <a:xfrm flipV="1">
            <a:off x="3874851" y="3568700"/>
            <a:ext cx="142672" cy="34925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  <p:sp>
        <p:nvSpPr>
          <p:cNvPr id="81" name="Line 34"/>
          <p:cNvSpPr>
            <a:spLocks noChangeShapeType="1"/>
          </p:cNvSpPr>
          <p:nvPr/>
        </p:nvSpPr>
        <p:spPr bwMode="auto">
          <a:xfrm flipV="1">
            <a:off x="3822970" y="2730500"/>
            <a:ext cx="7133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4964349" y="2800350"/>
            <a:ext cx="998706" cy="48895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V="1">
            <a:off x="5178357" y="3568700"/>
            <a:ext cx="784698" cy="48895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>
            <a:off x="5372911" y="3429000"/>
            <a:ext cx="570689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  <p:sp>
        <p:nvSpPr>
          <p:cNvPr id="85" name="Line 37"/>
          <p:cNvSpPr>
            <a:spLocks noChangeShapeType="1"/>
          </p:cNvSpPr>
          <p:nvPr/>
        </p:nvSpPr>
        <p:spPr bwMode="auto">
          <a:xfrm flipV="1">
            <a:off x="3124200" y="3383280"/>
            <a:ext cx="642026" cy="45719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2438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2438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2438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2438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696E-6 L 0.15833 -0.1443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7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696E-6 L 0.25 0.1332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 0.04696 L -2.22222E-6 -3.49988E-6 " pathEditMode="relative" rAng="0" ptsTypes="AA">
                                      <p:cBhvr>
                                        <p:cTn id="11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64 -0.02452 L 4.44444E-6 1.5591E-6 " pathEditMode="relative" rAng="0" ptsTypes="AA">
                                      <p:cBhvr>
                                        <p:cTn id="12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lvl="0" eaLnBrk="1" hangingPunct="1"/>
            <a:r>
              <a:rPr lang="en-US" dirty="0" smtClean="0">
                <a:solidFill>
                  <a:srgbClr val="04617B"/>
                </a:solidFill>
                <a:latin typeface="Calibri" charset="0"/>
                <a:ea typeface="Times New Roman" charset="0"/>
                <a:cs typeface="Times New Roman" charset="0"/>
              </a:rPr>
              <a:t>Ongoing 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8CB19-6F42-114A-AC87-7EBE2A265D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38" name="Group 37"/>
          <p:cNvGraphicFramePr>
            <a:graphicFrameLocks noGrp="1"/>
          </p:cNvGraphicFramePr>
          <p:nvPr/>
        </p:nvGraphicFramePr>
        <p:xfrm>
          <a:off x="381000" y="1981200"/>
          <a:ext cx="8382000" cy="3754754"/>
        </p:xfrm>
        <a:graphic>
          <a:graphicData uri="http://schemas.openxmlformats.org/drawingml/2006/table">
            <a:tbl>
              <a:tblPr/>
              <a:tblGrid>
                <a:gridCol w="2286000"/>
                <a:gridCol w="2895600"/>
                <a:gridCol w="3200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Objective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CDP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/>
                          <a:cs typeface="Times New Roman"/>
                        </a:rPr>
                        <a:t>Reordering of TCP  (July)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/>
                          <a:cs typeface="Times New Roman"/>
                        </a:rPr>
                        <a:t>MIXED/TCP  (August)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Summer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/>
                          <a:cs typeface="Times New Roman"/>
                        </a:rPr>
                        <a:t>Infocom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ToN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Prioritized MAC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/>
                          <a:cs typeface="Times New Roman"/>
                        </a:rPr>
                        <a:t>October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Fall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Multi rate CDP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/>
                          <a:cs typeface="Times New Roman"/>
                        </a:rPr>
                        <a:t>December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ORCD (Opportunistic CDP)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/>
                          <a:cs typeface="Times New Roman"/>
                        </a:rPr>
                        <a:t>Mac layer modification (August)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/>
                          <a:cs typeface="Times New Roman"/>
                        </a:rPr>
                        <a:t>Analysis/Delay performance (Feb)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Spring 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IMC/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Mobicom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92A8-78EB-1448-AE3C-747061A0E5AF}" type="slidenum">
              <a:rPr lang="en-US"/>
              <a:pPr/>
              <a:t>32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Research Objectives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733800"/>
            <a:ext cx="7924800" cy="1357313"/>
          </a:xfr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chemeClr val="accent4"/>
            </a:solidFill>
          </a:ln>
        </p:spPr>
        <p:txBody>
          <a:bodyPr/>
          <a:lstStyle/>
          <a:p>
            <a:pPr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To design an opportunistic routing policy that enhances</a:t>
            </a:r>
          </a:p>
          <a:p>
            <a:pPr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throughput by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minimizing the expected number of</a:t>
            </a:r>
          </a:p>
          <a:p>
            <a:pPr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transmissions</a:t>
            </a:r>
            <a:endParaRPr lang="en-US" sz="2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39624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3"/>
              </a:buClr>
              <a:buFontTx/>
              <a:buChar char="•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6DBAFD-79D2-45C3-B952-67EC5E7C07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857375"/>
            <a:ext cx="7924800" cy="126682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chemeClr val="accent4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design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routing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policy that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exhibits good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delay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study in a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testbed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4122738"/>
            <a:ext cx="36420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85813" y="5310188"/>
            <a:ext cx="357187" cy="358775"/>
            <a:chOff x="642910" y="3071810"/>
            <a:chExt cx="357190" cy="358778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464315" y="3250405"/>
              <a:ext cx="35719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42910" y="3429001"/>
              <a:ext cx="357190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143000" y="5453063"/>
            <a:ext cx="8229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Distributed Adaptive Opportunistic Routing (D-AdaptOR)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Opportunistic routing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Optimality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6200" y="2195512"/>
            <a:ext cx="381000" cy="5334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25400">
            <a:solidFill>
              <a:schemeClr val="accent4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8" grpId="0" animBg="1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5D2-C178-F246-A993-6EE0035B7CE8}" type="slidenum">
              <a:rPr lang="en-US"/>
              <a:pPr/>
              <a:t>33</a:t>
            </a:fld>
            <a:endParaRPr lang="en-US"/>
          </a:p>
        </p:txBody>
      </p:sp>
      <p:sp>
        <p:nvSpPr>
          <p:cNvPr id="288773" name="AutoShape 5"/>
          <p:cNvSpPr>
            <a:spLocks noChangeArrowheads="1"/>
          </p:cNvSpPr>
          <p:nvPr/>
        </p:nvSpPr>
        <p:spPr bwMode="auto">
          <a:xfrm>
            <a:off x="5562600" y="1447800"/>
            <a:ext cx="3962400" cy="2133600"/>
          </a:xfrm>
          <a:prstGeom prst="cloudCallout">
            <a:avLst>
              <a:gd name="adj1" fmla="val -51795"/>
              <a:gd name="adj2" fmla="val 65206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600" dirty="0" smtClean="0">
                <a:latin typeface="Verdana" charset="0"/>
              </a:rPr>
              <a:t>With no link probability information, can we use only “</a:t>
            </a:r>
            <a:r>
              <a:rPr lang="en-US" sz="1600" dirty="0" smtClean="0">
                <a:solidFill>
                  <a:srgbClr val="FF0000"/>
                </a:solidFill>
                <a:latin typeface="Verdana" charset="0"/>
              </a:rPr>
              <a:t>DATA PACKETS</a:t>
            </a:r>
            <a:r>
              <a:rPr lang="en-US" sz="1600" dirty="0" smtClean="0">
                <a:latin typeface="Verdana" charset="0"/>
              </a:rPr>
              <a:t>” to efficiently route?</a:t>
            </a:r>
            <a:endParaRPr lang="en-US" sz="1600" dirty="0">
              <a:latin typeface="Verdana" charset="0"/>
            </a:endParaRP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Adaptive Opportunistic Routing </a:t>
            </a:r>
            <a:r>
              <a:rPr lang="en-US" sz="3600" dirty="0"/>
              <a:t>Protocol</a:t>
            </a:r>
          </a:p>
        </p:txBody>
      </p:sp>
      <p:graphicFrame>
        <p:nvGraphicFramePr>
          <p:cNvPr id="288785" name="Group 17"/>
          <p:cNvGraphicFramePr>
            <a:graphicFrameLocks noGrp="1"/>
          </p:cNvGraphicFramePr>
          <p:nvPr/>
        </p:nvGraphicFramePr>
        <p:xfrm>
          <a:off x="6781800" y="4800600"/>
          <a:ext cx="2362200" cy="12954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D-AdaptOR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8794" name="AutoShape 26"/>
          <p:cNvSpPr>
            <a:spLocks noChangeArrowheads="1"/>
          </p:cNvSpPr>
          <p:nvPr/>
        </p:nvSpPr>
        <p:spPr bwMode="auto">
          <a:xfrm rot="5400000">
            <a:off x="7315200" y="4038600"/>
            <a:ext cx="11430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0" name="Oval 62"/>
          <p:cNvSpPr>
            <a:spLocks noChangeArrowheads="1"/>
          </p:cNvSpPr>
          <p:nvPr/>
        </p:nvSpPr>
        <p:spPr bwMode="auto">
          <a:xfrm>
            <a:off x="10668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1" name="Oval 63"/>
          <p:cNvSpPr>
            <a:spLocks noChangeArrowheads="1"/>
          </p:cNvSpPr>
          <p:nvPr/>
        </p:nvSpPr>
        <p:spPr bwMode="auto">
          <a:xfrm>
            <a:off x="2286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2" name="Oval 64"/>
          <p:cNvSpPr>
            <a:spLocks noChangeArrowheads="1"/>
          </p:cNvSpPr>
          <p:nvPr/>
        </p:nvSpPr>
        <p:spPr bwMode="auto">
          <a:xfrm>
            <a:off x="25908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3" name="Oval 65"/>
          <p:cNvSpPr>
            <a:spLocks noChangeArrowheads="1"/>
          </p:cNvSpPr>
          <p:nvPr/>
        </p:nvSpPr>
        <p:spPr bwMode="auto">
          <a:xfrm>
            <a:off x="35052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4" name="Oval 66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5" name="Oval 67"/>
          <p:cNvSpPr>
            <a:spLocks noChangeArrowheads="1"/>
          </p:cNvSpPr>
          <p:nvPr/>
        </p:nvSpPr>
        <p:spPr bwMode="auto">
          <a:xfrm>
            <a:off x="5638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066800" y="2209800"/>
            <a:ext cx="4724400" cy="457200"/>
            <a:chOff x="1536" y="1536"/>
            <a:chExt cx="2976" cy="288"/>
          </a:xfrm>
        </p:grpSpPr>
        <p:sp>
          <p:nvSpPr>
            <p:cNvPr id="288843" name="Oval 75"/>
            <p:cNvSpPr>
              <a:spLocks noChangeArrowheads="1"/>
            </p:cNvSpPr>
            <p:nvPr/>
          </p:nvSpPr>
          <p:spPr bwMode="auto">
            <a:xfrm>
              <a:off x="1536" y="172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844" name="Oval 76"/>
            <p:cNvSpPr>
              <a:spLocks noChangeArrowheads="1"/>
            </p:cNvSpPr>
            <p:nvPr/>
          </p:nvSpPr>
          <p:spPr bwMode="auto">
            <a:xfrm>
              <a:off x="4416" y="15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8845" name="Text Box 77"/>
          <p:cNvSpPr txBox="1">
            <a:spLocks noChangeArrowheads="1"/>
          </p:cNvSpPr>
          <p:nvPr/>
        </p:nvSpPr>
        <p:spPr bwMode="auto">
          <a:xfrm>
            <a:off x="838200" y="22860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400" b="1" dirty="0">
                <a:latin typeface="Verdana" charset="0"/>
              </a:rPr>
              <a:t>S</a:t>
            </a:r>
          </a:p>
        </p:txBody>
      </p:sp>
      <p:sp>
        <p:nvSpPr>
          <p:cNvPr id="288846" name="Text Box 78"/>
          <p:cNvSpPr txBox="1">
            <a:spLocks noChangeArrowheads="1"/>
          </p:cNvSpPr>
          <p:nvPr/>
        </p:nvSpPr>
        <p:spPr bwMode="auto">
          <a:xfrm>
            <a:off x="5410200" y="1981200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400" b="1" dirty="0">
                <a:latin typeface="Verdana" charset="0"/>
              </a:rPr>
              <a:t>D</a:t>
            </a:r>
          </a:p>
        </p:txBody>
      </p:sp>
      <p:sp>
        <p:nvSpPr>
          <p:cNvPr id="288848" name="Line 80"/>
          <p:cNvSpPr>
            <a:spLocks noChangeShapeType="1"/>
          </p:cNvSpPr>
          <p:nvPr/>
        </p:nvSpPr>
        <p:spPr bwMode="auto">
          <a:xfrm flipV="1">
            <a:off x="1295400" y="2057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49" name="Line 81"/>
          <p:cNvSpPr>
            <a:spLocks noChangeShapeType="1"/>
          </p:cNvSpPr>
          <p:nvPr/>
        </p:nvSpPr>
        <p:spPr bwMode="auto">
          <a:xfrm>
            <a:off x="2514600" y="19812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50" name="Line 82"/>
          <p:cNvSpPr>
            <a:spLocks noChangeShapeType="1"/>
          </p:cNvSpPr>
          <p:nvPr/>
        </p:nvSpPr>
        <p:spPr bwMode="auto">
          <a:xfrm>
            <a:off x="3733800" y="2362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51" name="Line 83"/>
          <p:cNvSpPr>
            <a:spLocks noChangeShapeType="1"/>
          </p:cNvSpPr>
          <p:nvPr/>
        </p:nvSpPr>
        <p:spPr bwMode="auto">
          <a:xfrm flipV="1">
            <a:off x="4953000" y="2362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53" name="Text Box 85"/>
          <p:cNvSpPr txBox="1">
            <a:spLocks noChangeArrowheads="1"/>
          </p:cNvSpPr>
          <p:nvPr/>
        </p:nvSpPr>
        <p:spPr bwMode="auto">
          <a:xfrm>
            <a:off x="3352800" y="1371600"/>
            <a:ext cx="9826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0" dirty="0">
                <a:solidFill>
                  <a:srgbClr val="CC0000"/>
                </a:solidFill>
                <a:latin typeface="Comic Sans MS" charset="0"/>
              </a:rPr>
              <a:t>?</a:t>
            </a:r>
          </a:p>
        </p:txBody>
      </p:sp>
      <p:sp>
        <p:nvSpPr>
          <p:cNvPr id="77" name="Line 80"/>
          <p:cNvSpPr>
            <a:spLocks noChangeShapeType="1"/>
          </p:cNvSpPr>
          <p:nvPr/>
        </p:nvSpPr>
        <p:spPr bwMode="auto">
          <a:xfrm>
            <a:off x="1300162" y="26670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80"/>
          <p:cNvSpPr>
            <a:spLocks noChangeShapeType="1"/>
          </p:cNvSpPr>
          <p:nvPr/>
        </p:nvSpPr>
        <p:spPr bwMode="auto">
          <a:xfrm flipV="1">
            <a:off x="2824162" y="24384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88854" name="Group 86"/>
          <p:cNvGraphicFramePr>
            <a:graphicFrameLocks noGrp="1"/>
          </p:cNvGraphicFramePr>
          <p:nvPr/>
        </p:nvGraphicFramePr>
        <p:xfrm>
          <a:off x="76200" y="5038344"/>
          <a:ext cx="5715000" cy="829056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409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Opportunistic setting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(no congestion consideration)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Group 86"/>
          <p:cNvGraphicFramePr>
            <a:graphicFrameLocks noGrp="1"/>
          </p:cNvGraphicFramePr>
          <p:nvPr/>
        </p:nvGraphicFramePr>
        <p:xfrm>
          <a:off x="76200" y="3962400"/>
          <a:ext cx="6172200" cy="426720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409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CDP : Explicit probe packets to determine topology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 animBg="1"/>
      <p:bldP spid="288794" grpId="0" animBg="1"/>
      <p:bldP spid="2888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Opportunistic Routing</a:t>
            </a:r>
          </a:p>
        </p:txBody>
      </p:sp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 decisions are made based on actual transmission outcomes via a three-way handshake.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57200" y="5357813"/>
            <a:ext cx="8229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It exploits the broadcast nature of wireless transmissions.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Path diversity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is available in many settings.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long hop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might be rare but it happens.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829175" y="2647950"/>
            <a:ext cx="3886200" cy="1600200"/>
            <a:chOff x="304800" y="4724400"/>
            <a:chExt cx="3886200" cy="1600200"/>
          </a:xfrm>
        </p:grpSpPr>
        <p:sp>
          <p:nvSpPr>
            <p:cNvPr id="55" name="Oval 54"/>
            <p:cNvSpPr/>
            <p:nvPr/>
          </p:nvSpPr>
          <p:spPr>
            <a:xfrm>
              <a:off x="304800" y="53340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1371600" y="47244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590800" y="47244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3657600" y="53340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209800" y="57912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68" name="Straight Arrow Connector 67"/>
            <p:cNvCxnSpPr>
              <a:stCxn id="55" idx="7"/>
              <a:endCxn id="56" idx="2"/>
            </p:cNvCxnSpPr>
            <p:nvPr/>
          </p:nvCxnSpPr>
          <p:spPr>
            <a:xfrm rot="5400000" flipH="1" flipV="1">
              <a:off x="855663" y="4895850"/>
              <a:ext cx="420688" cy="6111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6" idx="6"/>
              <a:endCxn id="57" idx="2"/>
            </p:cNvCxnSpPr>
            <p:nvPr/>
          </p:nvCxnSpPr>
          <p:spPr>
            <a:xfrm>
              <a:off x="1905000" y="4991100"/>
              <a:ext cx="6858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7" idx="6"/>
              <a:endCxn id="65" idx="1"/>
            </p:cNvCxnSpPr>
            <p:nvPr/>
          </p:nvCxnSpPr>
          <p:spPr>
            <a:xfrm>
              <a:off x="3124200" y="4991100"/>
              <a:ext cx="611188" cy="4206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5" idx="5"/>
              <a:endCxn id="66" idx="2"/>
            </p:cNvCxnSpPr>
            <p:nvPr/>
          </p:nvCxnSpPr>
          <p:spPr>
            <a:xfrm rot="16200000" flipH="1">
              <a:off x="1350963" y="5199063"/>
              <a:ext cx="268287" cy="14493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6" idx="6"/>
              <a:endCxn id="65" idx="3"/>
            </p:cNvCxnSpPr>
            <p:nvPr/>
          </p:nvCxnSpPr>
          <p:spPr>
            <a:xfrm flipV="1">
              <a:off x="2743200" y="5789613"/>
              <a:ext cx="992188" cy="2682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3" name="TextBox 73"/>
            <p:cNvSpPr txBox="1">
              <a:spLocks noChangeArrowheads="1"/>
            </p:cNvSpPr>
            <p:nvPr/>
          </p:nvSpPr>
          <p:spPr bwMode="auto">
            <a:xfrm>
              <a:off x="673000" y="4953000"/>
              <a:ext cx="470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0.8</a:t>
              </a:r>
            </a:p>
          </p:txBody>
        </p:sp>
        <p:sp>
          <p:nvSpPr>
            <p:cNvPr id="10304" name="TextBox 74"/>
            <p:cNvSpPr txBox="1">
              <a:spLocks noChangeArrowheads="1"/>
            </p:cNvSpPr>
            <p:nvPr/>
          </p:nvSpPr>
          <p:spPr bwMode="auto">
            <a:xfrm>
              <a:off x="2044600" y="4724400"/>
              <a:ext cx="470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0.8</a:t>
              </a:r>
            </a:p>
          </p:txBody>
        </p:sp>
        <p:sp>
          <p:nvSpPr>
            <p:cNvPr id="10305" name="TextBox 75"/>
            <p:cNvSpPr txBox="1">
              <a:spLocks noChangeArrowheads="1"/>
            </p:cNvSpPr>
            <p:nvPr/>
          </p:nvSpPr>
          <p:spPr bwMode="auto">
            <a:xfrm>
              <a:off x="3340000" y="4953000"/>
              <a:ext cx="470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0.8</a:t>
              </a:r>
            </a:p>
          </p:txBody>
        </p:sp>
        <p:sp>
          <p:nvSpPr>
            <p:cNvPr id="10306" name="TextBox 76"/>
            <p:cNvSpPr txBox="1">
              <a:spLocks noChangeArrowheads="1"/>
            </p:cNvSpPr>
            <p:nvPr/>
          </p:nvSpPr>
          <p:spPr bwMode="auto">
            <a:xfrm>
              <a:off x="3035200" y="5867400"/>
              <a:ext cx="470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0.8</a:t>
              </a:r>
            </a:p>
          </p:txBody>
        </p:sp>
        <p:sp>
          <p:nvSpPr>
            <p:cNvPr id="10307" name="TextBox 77"/>
            <p:cNvSpPr txBox="1">
              <a:spLocks noChangeArrowheads="1"/>
            </p:cNvSpPr>
            <p:nvPr/>
          </p:nvSpPr>
          <p:spPr bwMode="auto">
            <a:xfrm>
              <a:off x="1143000" y="5867400"/>
              <a:ext cx="470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0.2</a:t>
              </a:r>
            </a:p>
          </p:txBody>
        </p:sp>
      </p:grp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600575" y="3409950"/>
            <a:ext cx="152400" cy="7315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Myriad Roman"/>
            </a:endParaRP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4600575" y="3409950"/>
            <a:ext cx="152400" cy="7315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Myriad Roman"/>
            </a:endParaRPr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4600575" y="3409950"/>
            <a:ext cx="152400" cy="7315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Myriad Roman"/>
            </a:endParaRP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6476006" y="3679793"/>
            <a:ext cx="169241" cy="65431"/>
            <a:chOff x="6841968" y="4045442"/>
            <a:chExt cx="171551" cy="88714"/>
          </a:xfrm>
          <a:solidFill>
            <a:srgbClr val="FF0000"/>
          </a:solidFill>
        </p:grpSpPr>
        <p:sp>
          <p:nvSpPr>
            <p:cNvPr id="87" name="Rectangle 86"/>
            <p:cNvSpPr/>
            <p:nvPr/>
          </p:nvSpPr>
          <p:spPr>
            <a:xfrm>
              <a:off x="6858037" y="4060914"/>
              <a:ext cx="155482" cy="7324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92" name="TextBox 87"/>
            <p:cNvSpPr txBox="1">
              <a:spLocks noChangeArrowheads="1"/>
            </p:cNvSpPr>
            <p:nvPr/>
          </p:nvSpPr>
          <p:spPr bwMode="auto">
            <a:xfrm>
              <a:off x="6841968" y="4045442"/>
              <a:ext cx="155481" cy="732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5788152" y="3127248"/>
            <a:ext cx="164592" cy="73152"/>
            <a:chOff x="6781800" y="3886200"/>
            <a:chExt cx="470000" cy="338554"/>
          </a:xfrm>
          <a:solidFill>
            <a:srgbClr val="FF0000"/>
          </a:solidFill>
        </p:grpSpPr>
        <p:sp>
          <p:nvSpPr>
            <p:cNvPr id="90" name="Rectangle 89"/>
            <p:cNvSpPr/>
            <p:nvPr/>
          </p:nvSpPr>
          <p:spPr>
            <a:xfrm>
              <a:off x="6858016" y="3962494"/>
              <a:ext cx="365838" cy="22888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90" name="TextBox 92"/>
            <p:cNvSpPr txBox="1">
              <a:spLocks noChangeArrowheads="1"/>
            </p:cNvSpPr>
            <p:nvPr/>
          </p:nvSpPr>
          <p:spPr bwMode="auto">
            <a:xfrm>
              <a:off x="6781800" y="3886200"/>
              <a:ext cx="470000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5210176" y="3300413"/>
            <a:ext cx="352424" cy="357187"/>
            <a:chOff x="6794600" y="3886200"/>
            <a:chExt cx="1065560" cy="1653093"/>
          </a:xfrm>
        </p:grpSpPr>
        <p:sp>
          <p:nvSpPr>
            <p:cNvPr id="101" name="Rectangle 100"/>
            <p:cNvSpPr/>
            <p:nvPr/>
          </p:nvSpPr>
          <p:spPr>
            <a:xfrm>
              <a:off x="7390160" y="5200739"/>
              <a:ext cx="470000" cy="338554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88" name="TextBox 101"/>
            <p:cNvSpPr txBox="1">
              <a:spLocks noChangeArrowheads="1"/>
            </p:cNvSpPr>
            <p:nvPr/>
          </p:nvSpPr>
          <p:spPr bwMode="auto">
            <a:xfrm>
              <a:off x="6794600" y="3886200"/>
              <a:ext cx="470000" cy="1566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5407151" y="3581400"/>
            <a:ext cx="176453" cy="338554"/>
            <a:chOff x="6794594" y="3886186"/>
            <a:chExt cx="533490" cy="1566881"/>
          </a:xfrm>
        </p:grpSpPr>
        <p:sp>
          <p:nvSpPr>
            <p:cNvPr id="104" name="Rectangle 103"/>
            <p:cNvSpPr/>
            <p:nvPr/>
          </p:nvSpPr>
          <p:spPr>
            <a:xfrm>
              <a:off x="6858101" y="3962481"/>
              <a:ext cx="469983" cy="338559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86" name="TextBox 104"/>
            <p:cNvSpPr txBox="1">
              <a:spLocks noChangeArrowheads="1"/>
            </p:cNvSpPr>
            <p:nvPr/>
          </p:nvSpPr>
          <p:spPr bwMode="auto">
            <a:xfrm>
              <a:off x="6794594" y="3886186"/>
              <a:ext cx="469983" cy="1566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485775" y="2571750"/>
          <a:ext cx="2895600" cy="1483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10988"/>
                <a:gridCol w="23846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Routing Cycle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Transmission  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Acknowledgment (A)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Relaying                 (R)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8" name="Rectangle 107"/>
          <p:cNvSpPr/>
          <p:nvPr/>
        </p:nvSpPr>
        <p:spPr>
          <a:xfrm>
            <a:off x="485775" y="2952750"/>
            <a:ext cx="2895600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485775" y="3333750"/>
            <a:ext cx="2895600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85775" y="3673475"/>
            <a:ext cx="2895600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110"/>
          <p:cNvGrpSpPr>
            <a:grpSpLocks/>
          </p:cNvGrpSpPr>
          <p:nvPr/>
        </p:nvGrpSpPr>
        <p:grpSpPr bwMode="auto">
          <a:xfrm>
            <a:off x="523875" y="4167188"/>
            <a:ext cx="2400300" cy="369887"/>
            <a:chOff x="419100" y="5405437"/>
            <a:chExt cx="2400300" cy="369332"/>
          </a:xfrm>
        </p:grpSpPr>
        <p:cxnSp>
          <p:nvCxnSpPr>
            <p:cNvPr id="10283" name="Straight Arrow Connector 72"/>
            <p:cNvCxnSpPr>
              <a:cxnSpLocks noChangeShapeType="1"/>
            </p:cNvCxnSpPr>
            <p:nvPr/>
          </p:nvCxnSpPr>
          <p:spPr bwMode="auto">
            <a:xfrm>
              <a:off x="419100" y="5715000"/>
              <a:ext cx="2400300" cy="1588"/>
            </a:xfrm>
            <a:prstGeom prst="straightConnector1">
              <a:avLst/>
            </a:prstGeom>
            <a:noFill/>
            <a:ln w="9525" algn="ctr">
              <a:solidFill>
                <a:srgbClr val="4A7EBB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13" name="TextBox 112"/>
            <p:cNvSpPr txBox="1"/>
            <p:nvPr/>
          </p:nvSpPr>
          <p:spPr>
            <a:xfrm>
              <a:off x="1219200" y="5405437"/>
              <a:ext cx="1008063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Slot  n</a:t>
              </a:r>
            </a:p>
          </p:txBody>
        </p:sp>
      </p:grp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333375" y="4552950"/>
            <a:ext cx="690563" cy="674688"/>
            <a:chOff x="228600" y="5791200"/>
            <a:chExt cx="690563" cy="674688"/>
          </a:xfrm>
        </p:grpSpPr>
        <p:sp>
          <p:nvSpPr>
            <p:cNvPr id="115" name="TextBox 114"/>
            <p:cNvSpPr txBox="1"/>
            <p:nvPr/>
          </p:nvSpPr>
          <p:spPr bwMode="auto">
            <a:xfrm>
              <a:off x="228600" y="6096000"/>
              <a:ext cx="690563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(T)</a:t>
              </a:r>
            </a:p>
          </p:txBody>
        </p:sp>
        <p:cxnSp>
          <p:nvCxnSpPr>
            <p:cNvPr id="10282" name="Straight Arrow Connector 80"/>
            <p:cNvCxnSpPr>
              <a:cxnSpLocks noChangeShapeType="1"/>
            </p:cNvCxnSpPr>
            <p:nvPr/>
          </p:nvCxnSpPr>
          <p:spPr bwMode="auto">
            <a:xfrm rot="16200000" flipV="1">
              <a:off x="284103" y="5964298"/>
              <a:ext cx="347087" cy="892"/>
            </a:xfrm>
            <a:prstGeom prst="straightConnector1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700213" y="4552950"/>
            <a:ext cx="690562" cy="674688"/>
            <a:chOff x="2514600" y="5791200"/>
            <a:chExt cx="690563" cy="674688"/>
          </a:xfrm>
        </p:grpSpPr>
        <p:sp>
          <p:nvSpPr>
            <p:cNvPr id="118" name="TextBox 117"/>
            <p:cNvSpPr txBox="1"/>
            <p:nvPr/>
          </p:nvSpPr>
          <p:spPr bwMode="auto">
            <a:xfrm>
              <a:off x="2514600" y="6096000"/>
              <a:ext cx="690563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(R)</a:t>
              </a:r>
            </a:p>
          </p:txBody>
        </p:sp>
        <p:cxnSp>
          <p:nvCxnSpPr>
            <p:cNvPr id="10280" name="Straight Arrow Connector 80"/>
            <p:cNvCxnSpPr>
              <a:cxnSpLocks noChangeShapeType="1"/>
            </p:cNvCxnSpPr>
            <p:nvPr/>
          </p:nvCxnSpPr>
          <p:spPr bwMode="auto">
            <a:xfrm rot="16200000" flipV="1">
              <a:off x="2569210" y="5964298"/>
              <a:ext cx="347087" cy="892"/>
            </a:xfrm>
            <a:prstGeom prst="straightConnector1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0" name="Group 119"/>
          <p:cNvGrpSpPr>
            <a:grpSpLocks/>
          </p:cNvGrpSpPr>
          <p:nvPr/>
        </p:nvGrpSpPr>
        <p:grpSpPr bwMode="auto">
          <a:xfrm>
            <a:off x="790575" y="4552950"/>
            <a:ext cx="690563" cy="674688"/>
            <a:chOff x="2514600" y="5791200"/>
            <a:chExt cx="690563" cy="674688"/>
          </a:xfrm>
        </p:grpSpPr>
        <p:sp>
          <p:nvSpPr>
            <p:cNvPr id="121" name="TextBox 120"/>
            <p:cNvSpPr txBox="1"/>
            <p:nvPr/>
          </p:nvSpPr>
          <p:spPr bwMode="auto">
            <a:xfrm>
              <a:off x="2514600" y="6096000"/>
              <a:ext cx="690563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(A)</a:t>
              </a:r>
            </a:p>
          </p:txBody>
        </p:sp>
        <p:cxnSp>
          <p:nvCxnSpPr>
            <p:cNvPr id="10278" name="Straight Arrow Connector 80"/>
            <p:cNvCxnSpPr>
              <a:cxnSpLocks noChangeShapeType="1"/>
            </p:cNvCxnSpPr>
            <p:nvPr/>
          </p:nvCxnSpPr>
          <p:spPr bwMode="auto">
            <a:xfrm rot="16200000" flipV="1">
              <a:off x="2569210" y="5964298"/>
              <a:ext cx="347087" cy="892"/>
            </a:xfrm>
            <a:prstGeom prst="straightConnector1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 type="arrow" w="med" len="med"/>
            </a:ln>
          </p:spPr>
        </p:cxnSp>
      </p:grpSp>
      <p:sp>
        <p:nvSpPr>
          <p:cNvPr id="5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41B4C6-39D3-784E-8235-F4135F992EDD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696E-6 L 0.15833 -0.144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696E-6 L 0.25 0.13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 0.04696 L -2.22222E-6 -3.49988E-6 " pathEditMode="relative" rAng="0" ptsTypes="AA">
                                      <p:cBhvr>
                                        <p:cTn id="48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64 -0.02452 L 4.44444E-6 1.5591E-6 " pathEditMode="relative" rAng="0" ptsTypes="AA">
                                      <p:cBhvr>
                                        <p:cTn id="50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3 L 0.05764 -0.0578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2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14931 0.0469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9" grpId="0" animBg="1"/>
      <p:bldP spid="79" grpId="1" animBg="1"/>
      <p:bldP spid="81" grpId="0" animBg="1"/>
      <p:bldP spid="81" grpId="1" animBg="1"/>
      <p:bldP spid="82" grpId="0" animBg="1"/>
      <p:bldP spid="82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prstTxWarp prst="textNoShape">
              <a:avLst/>
            </a:prstTxWarp>
          </a:bodyPr>
          <a:lstStyle/>
          <a:p>
            <a:pPr eaLnBrk="0" hangingPunct="0"/>
            <a:r>
              <a:rPr lang="en-US" sz="3200" b="1" dirty="0" smtClean="0">
                <a:solidFill>
                  <a:schemeClr val="tx2"/>
                </a:solidFill>
                <a:latin typeface="Calibri" charset="0"/>
              </a:rPr>
              <a:t>Contribution</a:t>
            </a:r>
            <a:endParaRPr lang="en-US" sz="3200" b="1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4800600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When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topology known, there exists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an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algorithm with optimal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performance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EXOR,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GeRaF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SR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knowledge of channel statistics is not known or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erroneous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sz="2000" dirty="0" smtClean="0">
              <a:solidFill>
                <a:srgbClr val="0080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sz="2000" dirty="0" smtClean="0">
              <a:solidFill>
                <a:srgbClr val="0080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en-US" sz="2200" dirty="0" smtClean="0">
                <a:solidFill>
                  <a:srgbClr val="008080"/>
                </a:solidFill>
                <a:latin typeface="Times New Roman" charset="0"/>
                <a:ea typeface="宋体" charset="-122"/>
                <a:cs typeface="宋体" charset="-122"/>
              </a:rPr>
              <a:t>D-AdaptOR: Distributed Adaptive Opportunistic Routing protocol</a:t>
            </a:r>
            <a:endParaRPr lang="en-US" sz="22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D-AdaptOR has zero initial knowledge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Explores new opportunities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Decisions based on current information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Balances exploration with exploitation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dirty="0" smtClean="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sz="2000" dirty="0" smtClean="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73050" lvl="1" indent="-273050" eaLnBrk="1" hangingPunct="1">
              <a:lnSpc>
                <a:spcPct val="150000"/>
              </a:lnSpc>
              <a:spcBef>
                <a:spcPct val="0"/>
              </a:spcBef>
              <a:buClr>
                <a:srgbClr val="0BD0D9"/>
              </a:buClr>
              <a:buSzPct val="95000"/>
              <a:buNone/>
            </a:pPr>
            <a:endParaRPr lang="en-US" sz="20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dirty="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604" name="TextBox 17"/>
          <p:cNvSpPr txBox="1">
            <a:spLocks noChangeArrowheads="1"/>
          </p:cNvSpPr>
          <p:nvPr/>
        </p:nvSpPr>
        <p:spPr bwMode="auto">
          <a:xfrm>
            <a:off x="1177925" y="4445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25605" name="TextBox 33"/>
          <p:cNvSpPr txBox="1">
            <a:spLocks noChangeArrowheads="1"/>
          </p:cNvSpPr>
          <p:nvPr/>
        </p:nvSpPr>
        <p:spPr bwMode="auto">
          <a:xfrm>
            <a:off x="4711700" y="424497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14313" y="23622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200" dirty="0">
              <a:solidFill>
                <a:srgbClr val="3366FF"/>
              </a:solidFill>
              <a:latin typeface="Calibri" charset="0"/>
            </a:endParaRPr>
          </a:p>
          <a:p>
            <a:pPr marL="742950" lvl="1" indent="-285750" algn="ctr">
              <a:spcBef>
                <a:spcPct val="20000"/>
              </a:spcBef>
              <a:buClr>
                <a:srgbClr val="3366FF"/>
              </a:buClr>
            </a:pPr>
            <a:r>
              <a:rPr lang="en-US" sz="2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  Goal : Design </a:t>
            </a:r>
            <a:r>
              <a:rPr lang="en-US" sz="22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an </a:t>
            </a:r>
            <a:r>
              <a:rPr lang="en-US" sz="2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algorithm independent of channel knowledge while guaranteeing good performance</a:t>
            </a:r>
            <a:endParaRPr lang="en-US" sz="2000" dirty="0">
              <a:solidFill>
                <a:srgbClr val="3366FF"/>
              </a:solidFill>
              <a:latin typeface="Calibri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41B4C6-39D3-784E-8235-F4135F992EDD}" type="slidenum">
              <a:rPr lang="en-US"/>
              <a:pPr/>
              <a:t>35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608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  <p:bldP spid="31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4948B-BF13-8A43-8735-CE916A9EB93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125"/>
            <a:ext cx="8229600" cy="75247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cs typeface="Times New Roman" pitchFamily="18" charset="0"/>
              </a:rPr>
              <a:t>Network Model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371600"/>
            <a:ext cx="4953000" cy="1447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en-US" sz="2000" dirty="0" smtClean="0">
                <a:latin typeface="Times New Roman"/>
                <a:ea typeface="Tahoma" charset="0"/>
                <a:cs typeface="Tahoma" charset="0"/>
              </a:rPr>
              <a:t>Multi-hop </a:t>
            </a:r>
            <a:r>
              <a:rPr lang="en-US" sz="2000" dirty="0">
                <a:latin typeface="Times New Roman"/>
                <a:ea typeface="Tahoma" charset="0"/>
                <a:cs typeface="Tahoma" charset="0"/>
              </a:rPr>
              <a:t>ad-hoc network of </a:t>
            </a:r>
            <a:r>
              <a:rPr lang="en-US" sz="2000" dirty="0" smtClean="0">
                <a:latin typeface="Times New Roman"/>
                <a:ea typeface="Tahoma" charset="0"/>
                <a:cs typeface="Tahoma" charset="0"/>
              </a:rPr>
              <a:t>nodes</a:t>
            </a: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en-US" sz="2000" dirty="0" smtClean="0">
                <a:latin typeface="Times New Roman"/>
                <a:ea typeface="Tahoma" charset="0"/>
                <a:cs typeface="Tahoma" charset="0"/>
              </a:rPr>
              <a:t>Nodes </a:t>
            </a:r>
            <a:r>
              <a:rPr lang="en-US" sz="2000" dirty="0">
                <a:latin typeface="Times New Roman"/>
                <a:ea typeface="Tahoma" charset="0"/>
                <a:cs typeface="Tahoma" charset="0"/>
              </a:rPr>
              <a:t>connected by unreliable </a:t>
            </a:r>
            <a:r>
              <a:rPr lang="en-US" sz="2000" dirty="0" smtClean="0">
                <a:latin typeface="Times New Roman"/>
                <a:ea typeface="Tahoma" charset="0"/>
                <a:cs typeface="Tahoma" charset="0"/>
              </a:rPr>
              <a:t>links</a:t>
            </a:r>
            <a:endParaRPr kumimoji="0" lang="en-US" sz="1800" dirty="0" smtClean="0">
              <a:solidFill>
                <a:srgbClr val="000000"/>
              </a:solidFill>
              <a:latin typeface=""/>
              <a:ea typeface="Times New Roman" charset="0"/>
              <a:cs typeface="Times New Roman" charset="0"/>
            </a:endParaRPr>
          </a:p>
          <a:p>
            <a:pPr lvl="1" eaLnBrk="1" hangingPunct="1">
              <a:buClr>
                <a:srgbClr val="3366FF"/>
              </a:buClr>
              <a:buSzTx/>
              <a:buFont typeface="Wingdings" charset="2"/>
              <a:buNone/>
            </a:pPr>
            <a:endParaRPr lang="en-US" sz="1800" dirty="0">
              <a:solidFill>
                <a:srgbClr val="3366FF"/>
              </a:solidFill>
              <a:latin typeface=""/>
              <a:cs typeface="宋体" charset="-122"/>
            </a:endParaRPr>
          </a:p>
        </p:txBody>
      </p:sp>
      <p:sp>
        <p:nvSpPr>
          <p:cNvPr id="7" name="Rectangle 81"/>
          <p:cNvSpPr txBox="1">
            <a:spLocks noChangeArrowheads="1"/>
          </p:cNvSpPr>
          <p:nvPr/>
        </p:nvSpPr>
        <p:spPr bwMode="auto">
          <a:xfrm>
            <a:off x="685800" y="2590800"/>
            <a:ext cx="830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150000"/>
              </a:lnSpc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Transmission Model:</a:t>
            </a:r>
          </a:p>
          <a:p>
            <a:pPr marL="639763" lvl="1" indent="-246063">
              <a:lnSpc>
                <a:spcPct val="150000"/>
              </a:lnSpc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Node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broadcasts a packet</a:t>
            </a:r>
          </a:p>
          <a:p>
            <a:pPr marL="639763" lvl="1" indent="-246063">
              <a:lnSpc>
                <a:spcPct val="150000"/>
              </a:lnSpc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err="1" smtClean="0">
                <a:latin typeface="Times New Roman"/>
                <a:ea typeface="Tahoma" charset="0"/>
                <a:cs typeface="Times New Roman"/>
              </a:rPr>
              <a:t>c</a:t>
            </a:r>
            <a:r>
              <a:rPr lang="en-US" sz="2000" baseline="-25000" dirty="0" err="1" smtClean="0">
                <a:latin typeface="Times New Roman"/>
                <a:ea typeface="Tahoma" charset="0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ea typeface="Tahoma" charset="0"/>
                <a:cs typeface="Times New Roman"/>
              </a:rPr>
              <a:t>: fixed cost of transmission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639763" lvl="1" indent="-246063">
              <a:lnSpc>
                <a:spcPct val="150000"/>
              </a:lnSpc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Set of nodes S successfully receive with probability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P(S|i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kumimoji="0" lang="en-US" sz="20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639763" lvl="1" indent="-246063">
              <a:lnSpc>
                <a:spcPct val="150000"/>
              </a:lnSpc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Error-free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Ack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packets</a:t>
            </a:r>
          </a:p>
          <a:p>
            <a:pPr marL="639763" lvl="1" indent="-246063">
              <a:lnSpc>
                <a:spcPct val="150000"/>
              </a:lnSpc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en-US" sz="20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Slotted time:</a:t>
            </a:r>
          </a:p>
          <a:p>
            <a:pPr lvl="2" eaLnBrk="1" hangingPunct="1">
              <a:buClr>
                <a:srgbClr val="3366FF"/>
              </a:buClr>
              <a:buSzTx/>
              <a:buFontTx/>
              <a:buChar char="•"/>
            </a:pPr>
            <a:r>
              <a:rPr kumimoji="0" lang="en-US" sz="20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Transmission and relay selection in one time slot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639763" lvl="1" indent="-246063">
              <a:lnSpc>
                <a:spcPct val="150000"/>
              </a:lnSpc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Only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node is selected as forwarder</a:t>
            </a:r>
            <a:endParaRPr lang="en-US" sz="2000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73050" indent="-273050">
              <a:lnSpc>
                <a:spcPct val="150000"/>
              </a:lnSpc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5586866" y="858620"/>
            <a:ext cx="2390775" cy="2986087"/>
            <a:chOff x="293737" y="3719512"/>
            <a:chExt cx="2391184" cy="2986088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293737" y="5729288"/>
              <a:ext cx="327081" cy="352425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>
              <a:normAutofit fontScale="32500" lnSpcReduction="20000"/>
            </a:bodyPr>
            <a:lstStyle/>
            <a:p>
              <a:pPr defTabSz="1370013">
                <a:defRPr/>
              </a:pPr>
              <a:endParaRPr lang="en-US" sz="3600">
                <a:latin typeface="Georgia" pitchFamily="18" charset="0"/>
                <a:cs typeface="+mn-cs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328668" y="4060824"/>
              <a:ext cx="327081" cy="352425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>
              <a:noAutofit/>
            </a:bodyPr>
            <a:lstStyle/>
            <a:p>
              <a:pPr algn="ctr" defTabSz="1370013">
                <a:lnSpc>
                  <a:spcPct val="80000"/>
                </a:lnSpc>
                <a:defRPr/>
              </a:pPr>
              <a:endParaRPr lang="en-US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defTabSz="1370013">
                <a:lnSpc>
                  <a:spcPct val="80000"/>
                </a:lnSpc>
                <a:defRPr/>
              </a:pP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1387711" y="3719512"/>
              <a:ext cx="327081" cy="352425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>
              <a:noAutofit/>
            </a:bodyPr>
            <a:lstStyle/>
            <a:p>
              <a:pPr algn="ctr" defTabSz="1370013">
                <a:lnSpc>
                  <a:spcPct val="80000"/>
                </a:lnSpc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357840" y="4500562"/>
              <a:ext cx="327081" cy="350837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>
              <a:noAutofit/>
            </a:bodyPr>
            <a:lstStyle/>
            <a:p>
              <a:pPr defTabSz="1370013">
                <a:lnSpc>
                  <a:spcPct val="80000"/>
                </a:lnSpc>
                <a:defRPr/>
              </a:pPr>
              <a:endParaRPr lang="en-US" sz="1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defTabSz="1370013">
                <a:lnSpc>
                  <a:spcPct val="80000"/>
                </a:lnSpc>
                <a:defRPr/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2270512" y="6354763"/>
              <a:ext cx="327081" cy="350837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>
              <a:noAutofit/>
            </a:bodyPr>
            <a:lstStyle/>
            <a:p>
              <a:pPr defTabSz="1370013">
                <a:lnSpc>
                  <a:spcPct val="80000"/>
                </a:lnSpc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1983126" y="5524500"/>
              <a:ext cx="327081" cy="350838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>
              <a:normAutofit fontScale="32500" lnSpcReduction="20000"/>
            </a:bodyPr>
            <a:lstStyle/>
            <a:p>
              <a:pPr defTabSz="1370013">
                <a:defRPr/>
              </a:pPr>
              <a:endParaRPr lang="en-US" sz="3600">
                <a:latin typeface="Georgia" pitchFamily="18" charset="0"/>
                <a:cs typeface="+mn-cs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973303" y="4929187"/>
              <a:ext cx="327081" cy="352425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>
              <a:normAutofit fontScale="85000" lnSpcReduction="20000"/>
            </a:bodyPr>
            <a:lstStyle/>
            <a:p>
              <a:pPr defTabSz="1370013">
                <a:lnSpc>
                  <a:spcPct val="80000"/>
                </a:lnSpc>
                <a:defRPr/>
              </a:pP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Oval 15"/>
          <p:cNvSpPr>
            <a:spLocks noChangeArrowheads="1"/>
          </p:cNvSpPr>
          <p:nvPr/>
        </p:nvSpPr>
        <p:spPr bwMode="auto">
          <a:xfrm rot="19847911">
            <a:off x="5369378" y="1785720"/>
            <a:ext cx="3041650" cy="1562100"/>
          </a:xfrm>
          <a:prstGeom prst="ellips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CC"/>
              </a:solidFill>
            </a:endParaRP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5674178" y="1558707"/>
            <a:ext cx="1524000" cy="1371600"/>
            <a:chOff x="5181601" y="4953000"/>
            <a:chExt cx="1523999" cy="1371600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5714208" y="5180806"/>
              <a:ext cx="457200" cy="158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246813" y="5638800"/>
              <a:ext cx="458787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5181601" y="5638800"/>
              <a:ext cx="4572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5715002" y="6096000"/>
              <a:ext cx="455612" cy="158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6171406" y="5106194"/>
              <a:ext cx="306388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V="1">
              <a:off x="5408614" y="5106987"/>
              <a:ext cx="306388" cy="30321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5409407" y="5868194"/>
              <a:ext cx="306388" cy="304800"/>
            </a:xfrm>
            <a:prstGeom prst="straightConnector1">
              <a:avLst/>
            </a:prstGeom>
            <a:ln w="1905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6170613" y="5868987"/>
              <a:ext cx="306388" cy="303213"/>
            </a:xfrm>
            <a:prstGeom prst="straightConnector1">
              <a:avLst/>
            </a:prstGeom>
            <a:ln w="1905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7673975" y="1639670"/>
            <a:ext cx="327025" cy="350837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pPr defTabSz="1370013">
              <a:lnSpc>
                <a:spcPct val="80000"/>
              </a:lnSpc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1370013">
              <a:lnSpc>
                <a:spcPct val="80000"/>
              </a:lnSpc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6200" y="28956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6" grpId="0" animBg="1"/>
      <p:bldP spid="16" grpId="1" animBg="1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"/>
          <p:cNvGraphicFramePr>
            <a:graphicFrameLocks noChangeAspect="1"/>
          </p:cNvGraphicFramePr>
          <p:nvPr/>
        </p:nvGraphicFramePr>
        <p:xfrm>
          <a:off x="5276850" y="5167313"/>
          <a:ext cx="2000250" cy="1243012"/>
        </p:xfrm>
        <a:graphic>
          <a:graphicData uri="http://schemas.openxmlformats.org/presentationml/2006/ole">
            <p:oleObj spid="_x0000_s352258" name="Equation" r:id="rId4" imgW="736600" imgH="520700" progId="Equation.3">
              <p:embed/>
            </p:oleObj>
          </a:graphicData>
        </a:graphic>
      </p:graphicFrame>
      <p:graphicFrame>
        <p:nvGraphicFramePr>
          <p:cNvPr id="5" name="Object 19"/>
          <p:cNvGraphicFramePr>
            <a:graphicFrameLocks noChangeAspect="1"/>
          </p:cNvGraphicFramePr>
          <p:nvPr/>
        </p:nvGraphicFramePr>
        <p:xfrm>
          <a:off x="5562600" y="5562600"/>
          <a:ext cx="415925" cy="393700"/>
        </p:xfrm>
        <a:graphic>
          <a:graphicData uri="http://schemas.openxmlformats.org/presentationml/2006/ole">
            <p:oleObj spid="_x0000_s352259" name="Equation" r:id="rId5" imgW="152280" imgH="164880" progId="Equation.3">
              <p:embed/>
            </p:oleObj>
          </a:graphicData>
        </a:graphic>
      </p:graphicFrame>
      <p:graphicFrame>
        <p:nvGraphicFramePr>
          <p:cNvPr id="58" name="Object 15"/>
          <p:cNvGraphicFramePr>
            <a:graphicFrameLocks noChangeAspect="1"/>
          </p:cNvGraphicFramePr>
          <p:nvPr/>
        </p:nvGraphicFramePr>
        <p:xfrm>
          <a:off x="5638800" y="5562600"/>
          <a:ext cx="346075" cy="425450"/>
        </p:xfrm>
        <a:graphic>
          <a:graphicData uri="http://schemas.openxmlformats.org/presentationml/2006/ole">
            <p:oleObj spid="_x0000_s352260" name="Equation" r:id="rId6" imgW="126720" imgH="177480" progId="Equation.3">
              <p:embed/>
            </p:oleObj>
          </a:graphicData>
        </a:graphic>
      </p:graphicFrame>
      <p:graphicFrame>
        <p:nvGraphicFramePr>
          <p:cNvPr id="51" name="Object 16"/>
          <p:cNvGraphicFramePr>
            <a:graphicFrameLocks noChangeAspect="1"/>
          </p:cNvGraphicFramePr>
          <p:nvPr/>
        </p:nvGraphicFramePr>
        <p:xfrm>
          <a:off x="5638800" y="5640387"/>
          <a:ext cx="309563" cy="303213"/>
        </p:xfrm>
        <a:graphic>
          <a:graphicData uri="http://schemas.openxmlformats.org/presentationml/2006/ole">
            <p:oleObj spid="_x0000_s352261" name="Equation" r:id="rId7" imgW="114120" imgH="126720" progId="Equation.3">
              <p:embed/>
            </p:oleObj>
          </a:graphicData>
        </a:graphic>
      </p:graphicFrame>
      <p:sp>
        <p:nvSpPr>
          <p:cNvPr id="1029" name="Content Placeholder 2"/>
          <p:cNvSpPr>
            <a:spLocks noGrp="1"/>
          </p:cNvSpPr>
          <p:nvPr>
            <p:ph idx="1"/>
          </p:nvPr>
        </p:nvSpPr>
        <p:spPr bwMode="auto">
          <a:xfrm>
            <a:off x="2590800" y="1600199"/>
            <a:ext cx="6553200" cy="1600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Clr>
                <a:srgbClr val="3366FF"/>
              </a:buClr>
              <a:buSzTx/>
              <a:buFontTx/>
              <a:buChar char="•"/>
            </a:pPr>
            <a:endParaRPr lang="en-US" sz="2200" dirty="0">
              <a:solidFill>
                <a:srgbClr val="3366FF"/>
              </a:solidFill>
              <a:cs typeface="宋体" charset="-122"/>
            </a:endParaRPr>
          </a:p>
          <a:p>
            <a:pPr lvl="1" eaLnBrk="1" hangingPunct="1">
              <a:buClr>
                <a:srgbClr val="3366FF"/>
              </a:buClr>
              <a:buSzTx/>
              <a:buFontTx/>
              <a:buChar char="•"/>
            </a:pPr>
            <a:endParaRPr lang="en-US" sz="2200" dirty="0">
              <a:solidFill>
                <a:srgbClr val="3366FF"/>
              </a:solidFill>
              <a:cs typeface="宋体" charset="-122"/>
            </a:endParaRPr>
          </a:p>
          <a:p>
            <a:pPr lvl="1" eaLnBrk="1" hangingPunct="1">
              <a:buClr>
                <a:srgbClr val="3366FF"/>
              </a:buClr>
              <a:buSzTx/>
              <a:buFont typeface="Wingdings" charset="2"/>
              <a:buNone/>
            </a:pPr>
            <a:endParaRPr lang="en-US" sz="2000" dirty="0">
              <a:solidFill>
                <a:srgbClr val="3366FF"/>
              </a:solidFill>
              <a:cs typeface="宋体" charset="-122"/>
            </a:endParaRPr>
          </a:p>
          <a:p>
            <a:pPr lvl="1" eaLnBrk="1" hangingPunct="1">
              <a:buClr>
                <a:srgbClr val="3366FF"/>
              </a:buClr>
              <a:buSzTx/>
              <a:buFontTx/>
              <a:buChar char="•"/>
            </a:pPr>
            <a:endParaRPr lang="en-US" sz="2000" dirty="0">
              <a:solidFill>
                <a:srgbClr val="3366FF"/>
              </a:solidFill>
              <a:cs typeface="宋体" charset="-122"/>
            </a:endParaRPr>
          </a:p>
          <a:p>
            <a:pPr eaLnBrk="1" hangingPunct="1">
              <a:buNone/>
            </a:pPr>
            <a:r>
              <a:rPr lang="en-US" dirty="0">
                <a:solidFill>
                  <a:srgbClr val="3366FF"/>
                </a:solidFill>
                <a:cs typeface="宋体" charset="-122"/>
              </a:rPr>
              <a:t>	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3962400" y="2332038"/>
            <a:ext cx="4800600" cy="45259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b="0">
              <a:solidFill>
                <a:srgbClr val="3366FF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Clr>
                <a:srgbClr val="3366FF"/>
              </a:buClr>
              <a:buFont typeface="Wingdings" charset="2"/>
              <a:buNone/>
            </a:pPr>
            <a:endParaRPr lang="en-US" sz="2000" b="0">
              <a:solidFill>
                <a:srgbClr val="3366FF"/>
              </a:solidFill>
              <a:latin typeface="Times New Roman"/>
            </a:endParaRPr>
          </a:p>
          <a:p>
            <a:pPr marL="742950" lvl="1" indent="-285750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b="0">
              <a:solidFill>
                <a:srgbClr val="3366FF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2000" b="0">
                <a:solidFill>
                  <a:srgbClr val="3366FF"/>
                </a:solidFill>
                <a:latin typeface="Times New Roman"/>
              </a:rPr>
              <a:t>	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667000" y="1676400"/>
            <a:ext cx="6629400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b="0" dirty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               </a:t>
            </a:r>
            <a:r>
              <a:rPr lang="en-US" sz="2000" b="0" dirty="0" smtClean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   :</a:t>
            </a:r>
            <a:r>
              <a:rPr lang="en-US" sz="2000" b="0" dirty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Sequence of relay nodes </a:t>
            </a: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b="0" dirty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     </a:t>
            </a:r>
            <a:r>
              <a:rPr lang="en-US" sz="2000" b="0" dirty="0" smtClean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 	          :</a:t>
            </a:r>
            <a:r>
              <a:rPr lang="en-US" sz="2000" b="0" dirty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Time of termination</a:t>
            </a: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r>
              <a:rPr lang="en-US" sz="2000" b="0" dirty="0" smtClean="0">
                <a:latin typeface="Times New Roman"/>
                <a:ea typeface="Tahoma" charset="0"/>
                <a:cs typeface="Tahoma" charset="0"/>
              </a:rPr>
              <a:t> </a:t>
            </a:r>
            <a:r>
              <a:rPr lang="en-US" sz="2000" b="0" i="1" dirty="0" err="1" smtClean="0">
                <a:latin typeface="Times New Roman"/>
                <a:ea typeface="Tahoma" charset="0"/>
                <a:cs typeface="Tahoma" charset="0"/>
              </a:rPr>
              <a:t>r</a:t>
            </a:r>
            <a:r>
              <a:rPr lang="en-US" sz="2000" b="0" dirty="0" smtClean="0">
                <a:latin typeface="Times New Roman"/>
                <a:ea typeface="Tahoma" charset="0"/>
                <a:cs typeface="Tahoma" charset="0"/>
              </a:rPr>
              <a:t>  </a:t>
            </a:r>
            <a:r>
              <a:rPr lang="en-US" sz="2000" b="0" baseline="30000" dirty="0" smtClean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   	</a:t>
            </a:r>
            <a:r>
              <a:rPr lang="en-US" sz="2000" b="0" dirty="0" smtClean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          :</a:t>
            </a:r>
            <a:r>
              <a:rPr lang="en-US" sz="2000" b="0" dirty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If packet is dropped before reaching         </a:t>
            </a:r>
            <a:r>
              <a:rPr lang="en-US" sz="2000" b="0" dirty="0" smtClean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	                   		   destination </a:t>
            </a:r>
            <a:r>
              <a:rPr lang="en-US" sz="2000" b="0" dirty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then </a:t>
            </a:r>
            <a:r>
              <a:rPr lang="en-US" sz="2000" b="0" dirty="0">
                <a:solidFill>
                  <a:srgbClr val="008000"/>
                </a:solidFill>
                <a:latin typeface="Times New Roman"/>
                <a:ea typeface="Tahoma" charset="0"/>
                <a:cs typeface="Tahoma" charset="0"/>
              </a:rPr>
              <a:t>0</a:t>
            </a:r>
            <a:r>
              <a:rPr lang="en-US" sz="2000" b="0" dirty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 reward, else reward </a:t>
            </a:r>
            <a:r>
              <a:rPr lang="en-US" sz="2000" b="0" dirty="0">
                <a:solidFill>
                  <a:srgbClr val="008080"/>
                </a:solidFill>
                <a:latin typeface="Times New Roman"/>
                <a:ea typeface="Tahoma" charset="0"/>
                <a:cs typeface="Tahoma" charset="0"/>
              </a:rPr>
              <a:t>R</a:t>
            </a: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FontTx/>
              <a:buChar char="•"/>
            </a:pPr>
            <a:endParaRPr lang="en-US" sz="2000" b="0" dirty="0">
              <a:solidFill>
                <a:srgbClr val="3366FF"/>
              </a:solidFill>
              <a:latin typeface="Times New Roman"/>
            </a:endParaRPr>
          </a:p>
        </p:txBody>
      </p:sp>
      <p:graphicFrame>
        <p:nvGraphicFramePr>
          <p:cNvPr id="46" name="Object 15"/>
          <p:cNvGraphicFramePr>
            <a:graphicFrameLocks noChangeAspect="1"/>
          </p:cNvGraphicFramePr>
          <p:nvPr/>
        </p:nvGraphicFramePr>
        <p:xfrm>
          <a:off x="3124200" y="1985962"/>
          <a:ext cx="401638" cy="528638"/>
        </p:xfrm>
        <a:graphic>
          <a:graphicData uri="http://schemas.openxmlformats.org/presentationml/2006/ole">
            <p:oleObj spid="_x0000_s352262" name="Equation" r:id="rId8" imgW="164880" imgH="241200" progId="Equation.3">
              <p:embed/>
            </p:oleObj>
          </a:graphicData>
        </a:graphic>
      </p:graphicFrame>
      <p:cxnSp>
        <p:nvCxnSpPr>
          <p:cNvPr id="2068" name="AutoShape 12"/>
          <p:cNvCxnSpPr>
            <a:cxnSpLocks noChangeShapeType="1"/>
          </p:cNvCxnSpPr>
          <p:nvPr/>
        </p:nvCxnSpPr>
        <p:spPr bwMode="auto">
          <a:xfrm flipV="1">
            <a:off x="1436687" y="4246563"/>
            <a:ext cx="1411288" cy="2714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41" name="Straight Connector 40"/>
          <p:cNvCxnSpPr/>
          <p:nvPr/>
        </p:nvCxnSpPr>
        <p:spPr bwMode="auto">
          <a:xfrm>
            <a:off x="2549525" y="3400425"/>
            <a:ext cx="1908175" cy="67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rot="5400000" flipH="1" flipV="1">
            <a:off x="1447799" y="3429001"/>
            <a:ext cx="766763" cy="919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AutoShape 12"/>
          <p:cNvCxnSpPr>
            <a:cxnSpLocks noChangeShapeType="1"/>
          </p:cNvCxnSpPr>
          <p:nvPr/>
        </p:nvCxnSpPr>
        <p:spPr bwMode="auto">
          <a:xfrm flipV="1">
            <a:off x="3276600" y="4114800"/>
            <a:ext cx="1143000" cy="412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3276600" y="4186238"/>
            <a:ext cx="1101725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 bwMode="auto">
          <a:xfrm>
            <a:off x="760412" y="4346448"/>
            <a:ext cx="155448" cy="731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Times New Roman"/>
              <a:cs typeface="宋体" charset="-122"/>
            </a:endParaRPr>
          </a:p>
        </p:txBody>
      </p:sp>
      <p:graphicFrame>
        <p:nvGraphicFramePr>
          <p:cNvPr id="2055" name="Object 2"/>
          <p:cNvGraphicFramePr>
            <a:graphicFrameLocks noChangeAspect="1"/>
          </p:cNvGraphicFramePr>
          <p:nvPr/>
        </p:nvGraphicFramePr>
        <p:xfrm>
          <a:off x="2887662" y="4419600"/>
          <a:ext cx="65088" cy="139700"/>
        </p:xfrm>
        <a:graphic>
          <a:graphicData uri="http://schemas.openxmlformats.org/presentationml/2006/ole">
            <p:oleObj spid="_x0000_s352263" name="Equation" r:id="rId9" imgW="114120" imgH="215640" progId="Equation.3">
              <p:embed/>
            </p:oleObj>
          </a:graphicData>
        </a:graphic>
      </p:graphicFrame>
      <p:sp>
        <p:nvSpPr>
          <p:cNvPr id="56" name="Curved Right Arrow 55"/>
          <p:cNvSpPr/>
          <p:nvPr/>
        </p:nvSpPr>
        <p:spPr bwMode="auto">
          <a:xfrm>
            <a:off x="2509837" y="4075113"/>
            <a:ext cx="80963" cy="4302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latin typeface="Times New Roman"/>
              <a:cs typeface="宋体" charset="-122"/>
            </a:endParaRPr>
          </a:p>
        </p:txBody>
      </p:sp>
      <p:sp>
        <p:nvSpPr>
          <p:cNvPr id="1053" name="TextBox 33"/>
          <p:cNvSpPr txBox="1">
            <a:spLocks noChangeArrowheads="1"/>
          </p:cNvSpPr>
          <p:nvPr/>
        </p:nvSpPr>
        <p:spPr bwMode="auto">
          <a:xfrm>
            <a:off x="2443118" y="443126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/>
              </a:rPr>
              <a:t>0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191000" y="3505200"/>
            <a:ext cx="155448" cy="73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Times New Roman"/>
              <a:cs typeface="宋体" charset="-122"/>
            </a:endParaRPr>
          </a:p>
        </p:txBody>
      </p:sp>
      <p:sp>
        <p:nvSpPr>
          <p:cNvPr id="60" name="Curved Right Arrow 59"/>
          <p:cNvSpPr/>
          <p:nvPr/>
        </p:nvSpPr>
        <p:spPr bwMode="auto">
          <a:xfrm>
            <a:off x="4127500" y="3657600"/>
            <a:ext cx="74612" cy="4191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latin typeface="Times New Roman"/>
              <a:cs typeface="宋体" charset="-122"/>
            </a:endParaRPr>
          </a:p>
        </p:txBody>
      </p:sp>
      <p:sp>
        <p:nvSpPr>
          <p:cNvPr id="1057" name="Rectangle 49"/>
          <p:cNvSpPr>
            <a:spLocks noChangeArrowheads="1"/>
          </p:cNvSpPr>
          <p:nvPr/>
        </p:nvSpPr>
        <p:spPr bwMode="auto">
          <a:xfrm>
            <a:off x="4038600" y="4126468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/>
              </a:rPr>
              <a:t>R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2514600" y="3889248"/>
            <a:ext cx="155448" cy="73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Times New Roman"/>
              <a:cs typeface="宋体" charset="-122"/>
            </a:endParaRPr>
          </a:p>
        </p:txBody>
      </p:sp>
      <p:cxnSp>
        <p:nvCxnSpPr>
          <p:cNvPr id="36" name="Straight Connector 35"/>
          <p:cNvCxnSpPr>
            <a:endCxn id="54" idx="2"/>
          </p:cNvCxnSpPr>
          <p:nvPr/>
        </p:nvCxnSpPr>
        <p:spPr bwMode="auto">
          <a:xfrm flipV="1">
            <a:off x="1524000" y="4305300"/>
            <a:ext cx="1295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11"/>
          <p:cNvGraphicFramePr>
            <a:graphicFrameLocks noChangeAspect="1"/>
          </p:cNvGraphicFramePr>
          <p:nvPr/>
        </p:nvGraphicFramePr>
        <p:xfrm>
          <a:off x="4419600" y="3276600"/>
          <a:ext cx="365125" cy="533400"/>
        </p:xfrm>
        <a:graphic>
          <a:graphicData uri="http://schemas.openxmlformats.org/presentationml/2006/ole">
            <p:oleObj spid="_x0000_s352264" name="Equation" r:id="rId10" imgW="164880" imgH="241200" progId="Equation.3">
              <p:embed/>
            </p:oleObj>
          </a:graphicData>
        </a:graphic>
      </p:graphicFrame>
      <p:graphicFrame>
        <p:nvGraphicFramePr>
          <p:cNvPr id="53" name="Object 17"/>
          <p:cNvGraphicFramePr>
            <a:graphicFrameLocks noChangeAspect="1"/>
          </p:cNvGraphicFramePr>
          <p:nvPr/>
        </p:nvGraphicFramePr>
        <p:xfrm>
          <a:off x="2743200" y="3581400"/>
          <a:ext cx="365125" cy="533400"/>
        </p:xfrm>
        <a:graphic>
          <a:graphicData uri="http://schemas.openxmlformats.org/presentationml/2006/ole">
            <p:oleObj spid="_x0000_s352265" name="Equation" r:id="rId11" imgW="164880" imgH="241200" progId="Equation.3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572000" y="4800600"/>
            <a:ext cx="3439513" cy="40011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latin typeface="Times New Roman"/>
                <a:ea typeface="Tahoma" charset="0"/>
                <a:cs typeface="Tahoma" charset="0"/>
              </a:rPr>
              <a:t>Termination Reward-Total Cost</a:t>
            </a:r>
          </a:p>
        </p:txBody>
      </p:sp>
      <p:graphicFrame>
        <p:nvGraphicFramePr>
          <p:cNvPr id="93199" name="Object 14"/>
          <p:cNvGraphicFramePr>
            <a:graphicFrameLocks noChangeAspect="1"/>
          </p:cNvGraphicFramePr>
          <p:nvPr/>
        </p:nvGraphicFramePr>
        <p:xfrm>
          <a:off x="2971800" y="1600200"/>
          <a:ext cx="1204913" cy="528638"/>
        </p:xfrm>
        <a:graphic>
          <a:graphicData uri="http://schemas.openxmlformats.org/presentationml/2006/ole">
            <p:oleObj spid="_x0000_s352266" name="Equation" r:id="rId12" imgW="495000" imgH="24120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040665" y="5486400"/>
            <a:ext cx="2683735" cy="43088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0" dirty="0">
                <a:solidFill>
                  <a:srgbClr val="C00000"/>
                </a:solidFill>
                <a:latin typeface="Times New Roman"/>
                <a:ea typeface="Tahoma" charset="0"/>
                <a:cs typeface="Tahoma" charset="0"/>
              </a:rPr>
              <a:t>A measure of distance</a:t>
            </a:r>
          </a:p>
        </p:txBody>
      </p:sp>
      <p:graphicFrame>
        <p:nvGraphicFramePr>
          <p:cNvPr id="3" name="Object 16"/>
          <p:cNvGraphicFramePr>
            <a:graphicFrameLocks noChangeAspect="1"/>
          </p:cNvGraphicFramePr>
          <p:nvPr/>
        </p:nvGraphicFramePr>
        <p:xfrm>
          <a:off x="4953000" y="5486400"/>
          <a:ext cx="412750" cy="393700"/>
        </p:xfrm>
        <a:graphic>
          <a:graphicData uri="http://schemas.openxmlformats.org/presentationml/2006/ole">
            <p:oleObj spid="_x0000_s352267" name="Equation" r:id="rId13" imgW="152280" imgH="164880" progId="Equation.3">
              <p:embed/>
            </p:oleObj>
          </a:graphicData>
        </a:graphic>
      </p:graphicFrame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The Setup</a:t>
            </a:r>
          </a:p>
        </p:txBody>
      </p:sp>
      <p:sp>
        <p:nvSpPr>
          <p:cNvPr id="65" name="AutoShape 32"/>
          <p:cNvSpPr>
            <a:spLocks noChangeArrowheads="1"/>
          </p:cNvSpPr>
          <p:nvPr/>
        </p:nvSpPr>
        <p:spPr bwMode="auto">
          <a:xfrm>
            <a:off x="5334000" y="4267200"/>
            <a:ext cx="2590800" cy="457200"/>
          </a:xfrm>
          <a:prstGeom prst="wedgeRoundRectCallout">
            <a:avLst>
              <a:gd name="adj1" fmla="val -32772"/>
              <a:gd name="adj2" fmla="val 104962"/>
              <a:gd name="adj3" fmla="val 16667"/>
            </a:avLst>
          </a:prstGeom>
          <a:solidFill>
            <a:srgbClr val="B4EAA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lvl="0" algn="ctr"/>
            <a:r>
              <a:rPr lang="en-US" sz="2200" dirty="0">
                <a:solidFill>
                  <a:srgbClr val="3366FF"/>
                </a:solidFill>
                <a:latin typeface="Times New Roman"/>
                <a:ea typeface="Tahoma" charset="0"/>
                <a:cs typeface="Tahoma" charset="0"/>
              </a:rPr>
              <a:t>Expected Reward 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2133600" y="3124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2819400" y="4038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990600" y="4267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419600" y="3886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41B4C6-39D3-784E-8235-F4135F992EDD}" type="slidenum">
              <a:rPr lang="en-US"/>
              <a:pPr/>
              <a:t>37</a:t>
            </a:fld>
            <a:endParaRPr lang="en-US" dirty="0"/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5622925" y="5640387"/>
          <a:ext cx="342900" cy="303213"/>
        </p:xfrm>
        <a:graphic>
          <a:graphicData uri="http://schemas.openxmlformats.org/presentationml/2006/ole">
            <p:oleObj spid="_x0000_s352270" name="Equation" r:id="rId14" imgW="127000" imgH="127000" progId="Equation.3">
              <p:embed/>
            </p:oleObj>
          </a:graphicData>
        </a:graphic>
      </p:graphicFrame>
    </p:spTree>
  </p:cSld>
  <p:clrMapOvr>
    <a:masterClrMapping/>
  </p:clrMapOvr>
  <p:transition advTm="4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53" grpId="0"/>
      <p:bldP spid="59" grpId="0" animBg="1"/>
      <p:bldP spid="60" grpId="0" animBg="1"/>
      <p:bldP spid="1057" grpId="0"/>
      <p:bldP spid="68" grpId="0" animBg="1"/>
      <p:bldP spid="37" grpId="0"/>
      <p:bldP spid="45" grpId="0"/>
      <p:bldP spid="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371600"/>
            <a:ext cx="7924800" cy="5486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r>
              <a:rPr lang="en-US" sz="2000" dirty="0" smtClean="0">
                <a:solidFill>
                  <a:srgbClr val="C00000"/>
                </a:solidFill>
                <a:cs typeface="宋体" charset="-122"/>
              </a:rPr>
              <a:t>Problem (P) </a:t>
            </a:r>
            <a:r>
              <a:rPr lang="en-US" sz="2000" dirty="0" smtClean="0">
                <a:cs typeface="宋体" charset="-122"/>
              </a:rPr>
              <a:t>Maximize the expected average per packet reward when</a:t>
            </a:r>
            <a:r>
              <a:rPr lang="en-US" sz="2000" b="1" dirty="0" smtClean="0">
                <a:solidFill>
                  <a:srgbClr val="0066FF"/>
                </a:solidFill>
                <a:cs typeface="宋体" charset="-122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cs typeface="宋体" charset="-122"/>
              </a:rPr>
              <a:t>the link probabilities are not known</a:t>
            </a: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b="1" dirty="0" smtClean="0">
              <a:solidFill>
                <a:srgbClr val="C00000"/>
              </a:solidFill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b="1" dirty="0" smtClean="0">
              <a:solidFill>
                <a:srgbClr val="C00000"/>
              </a:solidFill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sz="2000" b="1" dirty="0" smtClean="0">
              <a:solidFill>
                <a:srgbClr val="C00000"/>
              </a:solidFill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sz="2000" b="1" dirty="0" smtClean="0">
              <a:solidFill>
                <a:srgbClr val="C00000"/>
              </a:solidFill>
              <a:cs typeface="宋体" charset="-122"/>
            </a:endParaRPr>
          </a:p>
          <a:p>
            <a:pPr lvl="0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000" dirty="0" smtClean="0">
                <a:cs typeface="宋体" charset="-122"/>
              </a:rPr>
              <a:t> </a:t>
            </a:r>
            <a:r>
              <a:rPr lang="en-US" sz="2000" dirty="0" smtClean="0"/>
              <a:t>Based on received </a:t>
            </a:r>
            <a:r>
              <a:rPr lang="en-US" sz="2000" dirty="0" err="1" smtClean="0"/>
              <a:t>acks</a:t>
            </a:r>
            <a:r>
              <a:rPr lang="en-US" sz="2000" dirty="0" smtClean="0"/>
              <a:t>, the next decision is to 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000" dirty="0" smtClean="0">
                <a:solidFill>
                  <a:srgbClr val="3366FF"/>
                </a:solidFill>
              </a:rPr>
              <a:t>choose an </a:t>
            </a:r>
            <a:r>
              <a:rPr lang="en-US" sz="2000" dirty="0" err="1" smtClean="0">
                <a:solidFill>
                  <a:srgbClr val="3366FF"/>
                </a:solidFill>
              </a:rPr>
              <a:t>ack-ed</a:t>
            </a:r>
            <a:r>
              <a:rPr lang="en-US" sz="2000" dirty="0" smtClean="0">
                <a:solidFill>
                  <a:srgbClr val="3366FF"/>
                </a:solidFill>
              </a:rPr>
              <a:t> neighbor as the next relay,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000" dirty="0" smtClean="0">
                <a:solidFill>
                  <a:srgbClr val="3366FF"/>
                </a:solidFill>
              </a:rPr>
              <a:t> retransmit, </a:t>
            </a:r>
          </a:p>
          <a:p>
            <a:pPr lvl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000" dirty="0" smtClean="0">
                <a:solidFill>
                  <a:srgbClr val="3366FF"/>
                </a:solidFill>
              </a:rPr>
              <a:t> drop the packet altogether</a:t>
            </a:r>
          </a:p>
          <a:p>
            <a:pPr lvl="1">
              <a:lnSpc>
                <a:spcPct val="150000"/>
              </a:lnSpc>
              <a:buNone/>
            </a:pPr>
            <a:endParaRPr lang="en-US" sz="2000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dirty="0" smtClean="0"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b="1" dirty="0" smtClean="0">
              <a:solidFill>
                <a:srgbClr val="C00000"/>
              </a:solidFill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b="1" dirty="0" smtClean="0">
              <a:solidFill>
                <a:srgbClr val="C00000"/>
              </a:solidFill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b="1" dirty="0" smtClean="0">
              <a:solidFill>
                <a:srgbClr val="C00000"/>
              </a:solidFill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b="1" dirty="0" smtClean="0">
              <a:solidFill>
                <a:srgbClr val="C00000"/>
              </a:solidFill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1800" b="1" dirty="0" smtClean="0">
              <a:solidFill>
                <a:srgbClr val="C00000"/>
              </a:solidFill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b="1" dirty="0" smtClean="0">
              <a:solidFill>
                <a:srgbClr val="C00000"/>
              </a:solidFill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b="1" dirty="0" smtClean="0">
              <a:solidFill>
                <a:srgbClr val="C00000"/>
              </a:solidFill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b="1" dirty="0" smtClean="0">
              <a:solidFill>
                <a:srgbClr val="C00000"/>
              </a:solidFill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b="1" dirty="0" smtClean="0">
              <a:solidFill>
                <a:srgbClr val="C00000"/>
              </a:solidFill>
              <a:cs typeface="宋体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"/>
            </a:pPr>
            <a:endParaRPr lang="en-US" sz="2000" dirty="0" smtClean="0">
              <a:solidFill>
                <a:srgbClr val="3366FF"/>
              </a:solidFill>
              <a:cs typeface="宋体" charset="-122"/>
            </a:endParaRPr>
          </a:p>
          <a:p>
            <a:pPr lvl="1" eaLnBrk="1" hangingPunct="1">
              <a:buClr>
                <a:srgbClr val="3366FF"/>
              </a:buClr>
              <a:buSzTx/>
              <a:buFontTx/>
              <a:buChar char="•"/>
            </a:pPr>
            <a:endParaRPr lang="en-US" sz="2000" dirty="0">
              <a:cs typeface="宋体" charset="-122"/>
            </a:endParaRPr>
          </a:p>
          <a:p>
            <a:pPr lvl="1">
              <a:buClr>
                <a:srgbClr val="3366FF"/>
              </a:buClr>
              <a:buFontTx/>
              <a:buChar char="•"/>
            </a:pPr>
            <a:endParaRPr lang="en-US" sz="2000" dirty="0">
              <a:cs typeface="宋体" charset="-122"/>
            </a:endParaRPr>
          </a:p>
          <a:p>
            <a:pPr lvl="1">
              <a:buClr>
                <a:srgbClr val="3366FF"/>
              </a:buClr>
              <a:buFontTx/>
              <a:buChar char="•"/>
            </a:pPr>
            <a:endParaRPr lang="en-US" sz="2000" dirty="0">
              <a:cs typeface="宋体" charset="-122"/>
            </a:endParaRPr>
          </a:p>
          <a:p>
            <a:endParaRPr lang="en-US" b="1" dirty="0">
              <a:cs typeface="宋体" charset="-122"/>
            </a:endParaRPr>
          </a:p>
          <a:p>
            <a:endParaRPr lang="en-US" b="1" dirty="0">
              <a:cs typeface="宋体" charset="-122"/>
            </a:endParaRPr>
          </a:p>
          <a:p>
            <a:endParaRPr lang="en-US" b="1" dirty="0" smtClean="0">
              <a:cs typeface="宋体" charset="-122"/>
            </a:endParaRPr>
          </a:p>
          <a:p>
            <a:pPr>
              <a:buNone/>
            </a:pPr>
            <a:endParaRPr lang="en-US" dirty="0" smtClean="0">
              <a:solidFill>
                <a:srgbClr val="0066FF"/>
              </a:solidFill>
              <a:cs typeface="宋体" charset="-122"/>
            </a:endParaRPr>
          </a:p>
          <a:p>
            <a:endParaRPr lang="en-US" dirty="0">
              <a:solidFill>
                <a:srgbClr val="0066FF"/>
              </a:solidFill>
              <a:cs typeface="宋体" charset="-122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11413" y="2576513"/>
          <a:ext cx="4319587" cy="1177925"/>
        </p:xfrm>
        <a:graphic>
          <a:graphicData uri="http://schemas.openxmlformats.org/presentationml/2006/ole">
            <p:oleObj spid="_x0000_s354306" name="Equation" r:id="rId5" imgW="1676400" imgH="520700" progId="Equation.3">
              <p:embed/>
            </p:oleObj>
          </a:graphicData>
        </a:graphic>
      </p:graphicFrame>
      <p:sp>
        <p:nvSpPr>
          <p:cNvPr id="4102" name="Right Brace 9"/>
          <p:cNvSpPr>
            <a:spLocks/>
          </p:cNvSpPr>
          <p:nvPr/>
        </p:nvSpPr>
        <p:spPr bwMode="auto">
          <a:xfrm rot="5400000">
            <a:off x="5372100" y="2876550"/>
            <a:ext cx="304800" cy="1752600"/>
          </a:xfrm>
          <a:prstGeom prst="rightBrace">
            <a:avLst>
              <a:gd name="adj1" fmla="val 8332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4038600" y="37338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</a:rPr>
              <a:t>Reward for packet </a:t>
            </a:r>
            <a:r>
              <a:rPr lang="en-US" sz="2000" dirty="0" err="1">
                <a:latin typeface="Times New Roman"/>
              </a:rPr>
              <a:t>m</a:t>
            </a:r>
            <a:endParaRPr lang="en-US" sz="2000" dirty="0">
              <a:latin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81400" y="2514600"/>
            <a:ext cx="990600" cy="1219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`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09800" y="2819400"/>
            <a:ext cx="990600" cy="1219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41B4C6-39D3-784E-8235-F4135F992EDD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3200" b="1" dirty="0">
                <a:solidFill>
                  <a:srgbClr val="04617B"/>
                </a:solidFill>
                <a:latin typeface="Calibri"/>
                <a:ea typeface="ＭＳ Ｐゴシック" charset="-128"/>
                <a:cs typeface="宋体" charset="-122"/>
              </a:rPr>
              <a:t>Optimality Criterion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2"/>
    </p:custDataLst>
  </p:cSld>
  <p:clrMapOvr>
    <a:masterClrMapping/>
  </p:clrMapOvr>
  <p:transition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 animBg="1"/>
      <p:bldP spid="4103" grpId="0"/>
      <p:bldP spid="8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prstTxWarp prst="textNoShape">
              <a:avLst/>
            </a:prstTxWarp>
          </a:bodyPr>
          <a:lstStyle/>
          <a:p>
            <a:pPr eaLnBrk="0" hangingPunct="0"/>
            <a:r>
              <a:rPr lang="en-US" sz="3200" b="1" dirty="0" smtClean="0">
                <a:solidFill>
                  <a:schemeClr val="tx2"/>
                </a:solidFill>
                <a:latin typeface="Calibri" charset="0"/>
              </a:rPr>
              <a:t>Main Result</a:t>
            </a:r>
            <a:endParaRPr lang="en-US" sz="3200" b="1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28674" name="Rectangle 755"/>
          <p:cNvSpPr>
            <a:spLocks noChangeArrowheads="1"/>
          </p:cNvSpPr>
          <p:nvPr/>
        </p:nvSpPr>
        <p:spPr bwMode="auto">
          <a:xfrm>
            <a:off x="2895600" y="2057400"/>
            <a:ext cx="4953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The D-AdaptOR achieves optimality</a:t>
            </a:r>
          </a:p>
        </p:txBody>
      </p:sp>
      <p:sp>
        <p:nvSpPr>
          <p:cNvPr id="17411" name="Content Placeholder 19"/>
          <p:cNvSpPr>
            <a:spLocks noGrp="1"/>
          </p:cNvSpPr>
          <p:nvPr>
            <p:ph idx="1"/>
          </p:nvPr>
        </p:nvSpPr>
        <p:spPr>
          <a:xfrm>
            <a:off x="357188" y="3571875"/>
            <a:ext cx="8229600" cy="1905000"/>
          </a:xfrm>
        </p:spPr>
        <p:txBody>
          <a:bodyPr/>
          <a:lstStyle/>
          <a:p>
            <a:pPr lvl="1" eaLnBrk="1" hangingPunct="1">
              <a:buClr>
                <a:srgbClr val="3366FF"/>
              </a:buClr>
              <a:buSzTx/>
              <a:buFont typeface="Wingdings" charset="2"/>
              <a:buNone/>
            </a:pPr>
            <a:r>
              <a:rPr lang="en-US" sz="20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When,</a:t>
            </a:r>
          </a:p>
          <a:p>
            <a:pPr lvl="1" eaLnBrk="1" hangingPunct="1">
              <a:buClr>
                <a:srgbClr val="3366FF"/>
              </a:buClr>
              <a:buSzTx/>
              <a:buFontTx/>
              <a:buChar char="•"/>
            </a:pPr>
            <a:r>
              <a:rPr lang="en-US" sz="2000" dirty="0">
                <a:solidFill>
                  <a:srgbClr val="008080"/>
                </a:solidFill>
                <a:latin typeface="Times New Roman" charset="0"/>
                <a:ea typeface="Times New Roman" charset="0"/>
                <a:cs typeface="Times New Roman" charset="0"/>
              </a:rPr>
              <a:t>Channel statistics are </a:t>
            </a:r>
            <a:r>
              <a:rPr lang="en-US" sz="2000" dirty="0" err="1">
                <a:solidFill>
                  <a:srgbClr val="008080"/>
                </a:solidFill>
                <a:latin typeface="Times New Roman" charset="0"/>
                <a:ea typeface="Times New Roman" charset="0"/>
                <a:cs typeface="Times New Roman" charset="0"/>
              </a:rPr>
              <a:t>ergodic</a:t>
            </a:r>
            <a:endParaRPr lang="en-US" sz="2000" dirty="0">
              <a:solidFill>
                <a:srgbClr val="0080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Clr>
                <a:srgbClr val="3366FF"/>
              </a:buClr>
              <a:buSzTx/>
              <a:buFontTx/>
              <a:buChar char="•"/>
            </a:pPr>
            <a:r>
              <a:rPr lang="en-US" sz="2000" dirty="0">
                <a:solidFill>
                  <a:srgbClr val="008080"/>
                </a:solidFill>
                <a:latin typeface="Times New Roman" charset="0"/>
                <a:ea typeface="Times New Roman" charset="0"/>
                <a:cs typeface="Times New Roman" charset="0"/>
              </a:rPr>
              <a:t>Control packets are reliable</a:t>
            </a:r>
          </a:p>
          <a:p>
            <a:pPr lvl="1" eaLnBrk="1" hangingPunct="1">
              <a:buClr>
                <a:srgbClr val="3366FF"/>
              </a:buClr>
              <a:buSzTx/>
              <a:buFontTx/>
              <a:buChar char="•"/>
            </a:pPr>
            <a:endParaRPr lang="en-US" sz="2000" dirty="0">
              <a:solidFill>
                <a:srgbClr val="008080"/>
              </a:solidFill>
              <a:latin typeface="Calibri" charset="0"/>
            </a:endParaRPr>
          </a:p>
          <a:p>
            <a:pPr lvl="1" eaLnBrk="1" hangingPunct="1">
              <a:buClr>
                <a:srgbClr val="3366FF"/>
              </a:buClr>
              <a:buSzTx/>
              <a:buFontTx/>
              <a:buChar char="•"/>
            </a:pPr>
            <a:endParaRPr lang="en-US" sz="2000" dirty="0">
              <a:solidFill>
                <a:srgbClr val="008080"/>
              </a:solidFill>
              <a:latin typeface="Calibri" charset="0"/>
            </a:endParaRPr>
          </a:p>
          <a:p>
            <a:pPr lvl="1" eaLnBrk="1" hangingPunct="1">
              <a:buClr>
                <a:srgbClr val="3366FF"/>
              </a:buClr>
              <a:buSzTx/>
              <a:buFont typeface="Wingdings" charset="2"/>
              <a:buNone/>
            </a:pPr>
            <a:r>
              <a:rPr lang="en-US" sz="2000" dirty="0">
                <a:solidFill>
                  <a:srgbClr val="008080"/>
                </a:solidFill>
                <a:latin typeface="Calibri" charset="0"/>
              </a:rPr>
              <a:t> </a:t>
            </a:r>
          </a:p>
          <a:p>
            <a:pPr lvl="1" eaLnBrk="1" hangingPunct="1">
              <a:buClr>
                <a:srgbClr val="3366FF"/>
              </a:buClr>
              <a:buSzTx/>
              <a:buFontTx/>
              <a:buChar char="•"/>
            </a:pPr>
            <a:endParaRPr lang="en-US" sz="2200" dirty="0">
              <a:solidFill>
                <a:srgbClr val="008080"/>
              </a:solidFill>
            </a:endParaRPr>
          </a:p>
          <a:p>
            <a:pPr lvl="1" eaLnBrk="1" hangingPunct="1">
              <a:buClr>
                <a:srgbClr val="3366FF"/>
              </a:buClr>
              <a:buSzTx/>
              <a:buFontTx/>
              <a:buChar char="•"/>
            </a:pPr>
            <a:endParaRPr lang="en-US" sz="2200" dirty="0">
              <a:solidFill>
                <a:srgbClr val="008080"/>
              </a:solidFill>
            </a:endParaRPr>
          </a:p>
          <a:p>
            <a:pPr lvl="1" eaLnBrk="1" hangingPunct="1">
              <a:buClr>
                <a:srgbClr val="3366FF"/>
              </a:buClr>
              <a:buSzTx/>
              <a:buFontTx/>
              <a:buChar char="•"/>
            </a:pPr>
            <a:endParaRPr lang="en-US" sz="2200" dirty="0">
              <a:solidFill>
                <a:srgbClr val="008080"/>
              </a:solidFill>
            </a:endParaRPr>
          </a:p>
          <a:p>
            <a:pPr lvl="1" eaLnBrk="1" hangingPunct="1">
              <a:buClr>
                <a:srgbClr val="3366FF"/>
              </a:buClr>
              <a:buSzTx/>
              <a:buFont typeface="Wingdings" charset="2"/>
              <a:buNone/>
            </a:pPr>
            <a:endParaRPr lang="en-US" dirty="0"/>
          </a:p>
        </p:txBody>
      </p:sp>
      <p:sp>
        <p:nvSpPr>
          <p:cNvPr id="28677" name="Rectangle 752"/>
          <p:cNvSpPr>
            <a:spLocks noChangeArrowheads="1"/>
          </p:cNvSpPr>
          <p:nvPr/>
        </p:nvSpPr>
        <p:spPr bwMode="auto">
          <a:xfrm>
            <a:off x="1214438" y="2057400"/>
            <a:ext cx="1768475" cy="4778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  Theorem: </a:t>
            </a:r>
            <a:endParaRPr lang="en-US" sz="2500" b="1" baseline="30000" dirty="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754"/>
          <p:cNvSpPr>
            <a:spLocks noChangeArrowheads="1"/>
          </p:cNvSpPr>
          <p:nvPr/>
        </p:nvSpPr>
        <p:spPr bwMode="auto">
          <a:xfrm>
            <a:off x="742950" y="4867275"/>
            <a:ext cx="8001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latin typeface="Times New Roman" charset="0"/>
                <a:ea typeface="Times New Roman" charset="0"/>
                <a:cs typeface="Times New Roman" charset="0"/>
              </a:rPr>
              <a:t>D-AdaptOR</a:t>
            </a:r>
            <a:r>
              <a:rPr lang="en-US" sz="2100" dirty="0" smtClean="0">
                <a:latin typeface="Times New Roman" charset="0"/>
                <a:ea typeface="Times New Roman" charset="0"/>
                <a:cs typeface="Times New Roman" charset="0"/>
              </a:rPr>
              <a:t> maximizes </a:t>
            </a:r>
            <a:r>
              <a:rPr lang="en-US" sz="2100" dirty="0">
                <a:latin typeface="Times New Roman" charset="0"/>
                <a:ea typeface="Times New Roman" charset="0"/>
                <a:cs typeface="Times New Roman" charset="0"/>
              </a:rPr>
              <a:t>the average per packet expected reward     </a:t>
            </a:r>
          </a:p>
        </p:txBody>
      </p:sp>
      <p:sp>
        <p:nvSpPr>
          <p:cNvPr id="9" name="Rectangle 754"/>
          <p:cNvSpPr>
            <a:spLocks noChangeArrowheads="1"/>
          </p:cNvSpPr>
          <p:nvPr/>
        </p:nvSpPr>
        <p:spPr bwMode="auto">
          <a:xfrm>
            <a:off x="4705350" y="5095875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100" baseline="30000">
              <a:solidFill>
                <a:srgbClr val="3366FF"/>
              </a:solidFill>
              <a:latin typeface="Calibri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1709738"/>
            <a:ext cx="8686800" cy="1185862"/>
            <a:chOff x="228600" y="4148133"/>
            <a:chExt cx="8686800" cy="1185866"/>
          </a:xfrm>
        </p:grpSpPr>
        <p:sp>
          <p:nvSpPr>
            <p:cNvPr id="28681" name="Rectangle 754"/>
            <p:cNvSpPr>
              <a:spLocks noChangeArrowheads="1"/>
            </p:cNvSpPr>
            <p:nvPr/>
          </p:nvSpPr>
          <p:spPr bwMode="auto">
            <a:xfrm>
              <a:off x="685800" y="4800600"/>
              <a:ext cx="80010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sz="21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Rectangle 754"/>
            <p:cNvSpPr>
              <a:spLocks noChangeArrowheads="1"/>
            </p:cNvSpPr>
            <p:nvPr/>
          </p:nvSpPr>
          <p:spPr bwMode="auto">
            <a:xfrm>
              <a:off x="4648200" y="5029198"/>
              <a:ext cx="42672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sz="2100" baseline="30000">
                <a:solidFill>
                  <a:srgbClr val="3366FF"/>
                </a:solidFill>
                <a:latin typeface="Calibri" charset="0"/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228600" y="4148133"/>
              <a:ext cx="8686800" cy="10667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Rectangle 755"/>
          <p:cNvSpPr>
            <a:spLocks noChangeArrowheads="1"/>
          </p:cNvSpPr>
          <p:nvPr/>
        </p:nvSpPr>
        <p:spPr bwMode="auto">
          <a:xfrm>
            <a:off x="1981200" y="2998787"/>
            <a:ext cx="1905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Times New Roman"/>
              </a:rPr>
              <a:t>D-AdaptOR</a:t>
            </a:r>
            <a:r>
              <a:rPr lang="en-US" sz="2200" dirty="0" smtClean="0">
                <a:solidFill>
                  <a:srgbClr val="C00000"/>
                </a:solidFill>
                <a:latin typeface="Times New Roman"/>
              </a:rPr>
              <a:t>   </a:t>
            </a:r>
            <a:endParaRPr lang="en-US" sz="2200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5" name="Rectangle 755"/>
          <p:cNvSpPr>
            <a:spLocks noChangeArrowheads="1"/>
          </p:cNvSpPr>
          <p:nvPr/>
        </p:nvSpPr>
        <p:spPr bwMode="auto">
          <a:xfrm>
            <a:off x="2667000" y="2971800"/>
            <a:ext cx="2971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Times New Roman"/>
              </a:rPr>
              <a:t>maximizes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4800600" y="2819400"/>
          <a:ext cx="3297238" cy="838200"/>
        </p:xfrm>
        <a:graphic>
          <a:graphicData uri="http://schemas.openxmlformats.org/presentationml/2006/ole">
            <p:oleObj spid="_x0000_s356354" name="Equation" r:id="rId5" imgW="1752480" imgH="507960" progId="Equation.3">
              <p:embed/>
            </p:oleObj>
          </a:graphicData>
        </a:graphic>
      </p:graphicFrame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41B4C6-39D3-784E-8235-F4135F992EDD}" type="slidenum">
              <a:rPr lang="en-US"/>
              <a:pPr/>
              <a:t>39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advTm="43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Congestion Impact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2035175" y="2038709"/>
            <a:ext cx="4975225" cy="1847491"/>
            <a:chOff x="663575" y="1295400"/>
            <a:chExt cx="5988050" cy="2447925"/>
          </a:xfrm>
        </p:grpSpPr>
        <p:pic>
          <p:nvPicPr>
            <p:cNvPr id="7685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2514600"/>
              <a:ext cx="86042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51" name="Oval 9"/>
            <p:cNvSpPr>
              <a:spLocks noChangeArrowheads="1"/>
            </p:cNvSpPr>
            <p:nvPr/>
          </p:nvSpPr>
          <p:spPr bwMode="auto">
            <a:xfrm>
              <a:off x="2486025" y="1428750"/>
              <a:ext cx="381000" cy="361950"/>
            </a:xfrm>
            <a:prstGeom prst="ellipse">
              <a:avLst/>
            </a:prstGeom>
            <a:solidFill>
              <a:schemeClr val="tx2">
                <a:alpha val="47058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52" name="Line 10"/>
            <p:cNvSpPr>
              <a:spLocks noChangeShapeType="1"/>
            </p:cNvSpPr>
            <p:nvPr/>
          </p:nvSpPr>
          <p:spPr bwMode="auto">
            <a:xfrm>
              <a:off x="2524125" y="1485900"/>
              <a:ext cx="285750" cy="266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53" name="Line 11"/>
            <p:cNvSpPr>
              <a:spLocks noChangeShapeType="1"/>
            </p:cNvSpPr>
            <p:nvPr/>
          </p:nvSpPr>
          <p:spPr bwMode="auto">
            <a:xfrm flipV="1">
              <a:off x="2581275" y="1495425"/>
              <a:ext cx="219075" cy="238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54" name="Oval 12"/>
            <p:cNvSpPr>
              <a:spLocks noChangeArrowheads="1"/>
            </p:cNvSpPr>
            <p:nvPr/>
          </p:nvSpPr>
          <p:spPr bwMode="auto">
            <a:xfrm>
              <a:off x="2435225" y="2692400"/>
              <a:ext cx="381000" cy="361950"/>
            </a:xfrm>
            <a:prstGeom prst="ellipse">
              <a:avLst/>
            </a:prstGeom>
            <a:solidFill>
              <a:schemeClr val="tx2">
                <a:alpha val="47058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55" name="Line 13"/>
            <p:cNvSpPr>
              <a:spLocks noChangeShapeType="1"/>
            </p:cNvSpPr>
            <p:nvPr/>
          </p:nvSpPr>
          <p:spPr bwMode="auto">
            <a:xfrm>
              <a:off x="2473325" y="2749550"/>
              <a:ext cx="285750" cy="266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56" name="Line 14"/>
            <p:cNvSpPr>
              <a:spLocks noChangeShapeType="1"/>
            </p:cNvSpPr>
            <p:nvPr/>
          </p:nvSpPr>
          <p:spPr bwMode="auto">
            <a:xfrm flipV="1">
              <a:off x="2530475" y="2759075"/>
              <a:ext cx="219075" cy="238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57" name="Oval 15"/>
            <p:cNvSpPr>
              <a:spLocks noChangeArrowheads="1"/>
            </p:cNvSpPr>
            <p:nvPr/>
          </p:nvSpPr>
          <p:spPr bwMode="auto">
            <a:xfrm>
              <a:off x="4552950" y="2524125"/>
              <a:ext cx="381000" cy="361950"/>
            </a:xfrm>
            <a:prstGeom prst="ellipse">
              <a:avLst/>
            </a:prstGeom>
            <a:solidFill>
              <a:schemeClr val="tx2">
                <a:alpha val="47058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58" name="Line 16"/>
            <p:cNvSpPr>
              <a:spLocks noChangeShapeType="1"/>
            </p:cNvSpPr>
            <p:nvPr/>
          </p:nvSpPr>
          <p:spPr bwMode="auto">
            <a:xfrm>
              <a:off x="4591050" y="2581275"/>
              <a:ext cx="285750" cy="266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59" name="Line 17"/>
            <p:cNvSpPr>
              <a:spLocks noChangeShapeType="1"/>
            </p:cNvSpPr>
            <p:nvPr/>
          </p:nvSpPr>
          <p:spPr bwMode="auto">
            <a:xfrm flipV="1">
              <a:off x="4648200" y="2590800"/>
              <a:ext cx="219075" cy="238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60" name="Oval 18"/>
            <p:cNvSpPr>
              <a:spLocks noChangeArrowheads="1"/>
            </p:cNvSpPr>
            <p:nvPr/>
          </p:nvSpPr>
          <p:spPr bwMode="auto">
            <a:xfrm>
              <a:off x="663575" y="1835150"/>
              <a:ext cx="381000" cy="361950"/>
            </a:xfrm>
            <a:prstGeom prst="ellipse">
              <a:avLst/>
            </a:prstGeom>
            <a:solidFill>
              <a:schemeClr val="tx2">
                <a:alpha val="47058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61" name="Line 19"/>
            <p:cNvSpPr>
              <a:spLocks noChangeShapeType="1"/>
            </p:cNvSpPr>
            <p:nvPr/>
          </p:nvSpPr>
          <p:spPr bwMode="auto">
            <a:xfrm>
              <a:off x="701675" y="1892300"/>
              <a:ext cx="285750" cy="266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62" name="Line 20"/>
            <p:cNvSpPr>
              <a:spLocks noChangeShapeType="1"/>
            </p:cNvSpPr>
            <p:nvPr/>
          </p:nvSpPr>
          <p:spPr bwMode="auto">
            <a:xfrm flipV="1">
              <a:off x="758825" y="1901825"/>
              <a:ext cx="219075" cy="238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63" name="Oval 21"/>
            <p:cNvSpPr>
              <a:spLocks noChangeArrowheads="1"/>
            </p:cNvSpPr>
            <p:nvPr/>
          </p:nvSpPr>
          <p:spPr bwMode="auto">
            <a:xfrm>
              <a:off x="1749425" y="1939925"/>
              <a:ext cx="381000" cy="361950"/>
            </a:xfrm>
            <a:prstGeom prst="ellipse">
              <a:avLst/>
            </a:prstGeom>
            <a:solidFill>
              <a:schemeClr val="tx2">
                <a:alpha val="47058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64" name="Line 22"/>
            <p:cNvSpPr>
              <a:spLocks noChangeShapeType="1"/>
            </p:cNvSpPr>
            <p:nvPr/>
          </p:nvSpPr>
          <p:spPr bwMode="auto">
            <a:xfrm>
              <a:off x="1787525" y="1997075"/>
              <a:ext cx="285750" cy="266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65" name="Line 23"/>
            <p:cNvSpPr>
              <a:spLocks noChangeShapeType="1"/>
            </p:cNvSpPr>
            <p:nvPr/>
          </p:nvSpPr>
          <p:spPr bwMode="auto">
            <a:xfrm flipV="1">
              <a:off x="1844675" y="2006600"/>
              <a:ext cx="219075" cy="238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66" name="Line 24"/>
            <p:cNvSpPr>
              <a:spLocks noChangeShapeType="1"/>
            </p:cNvSpPr>
            <p:nvPr/>
          </p:nvSpPr>
          <p:spPr bwMode="auto">
            <a:xfrm>
              <a:off x="1028700" y="2038350"/>
              <a:ext cx="714375" cy="85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67" name="Line 25"/>
            <p:cNvSpPr>
              <a:spLocks noChangeShapeType="1"/>
            </p:cNvSpPr>
            <p:nvPr/>
          </p:nvSpPr>
          <p:spPr bwMode="auto">
            <a:xfrm flipV="1">
              <a:off x="2105025" y="1724025"/>
              <a:ext cx="400050" cy="276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68" name="Line 26"/>
            <p:cNvSpPr>
              <a:spLocks noChangeShapeType="1"/>
            </p:cNvSpPr>
            <p:nvPr/>
          </p:nvSpPr>
          <p:spPr bwMode="auto">
            <a:xfrm>
              <a:off x="2857500" y="1704975"/>
              <a:ext cx="762000" cy="628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69" name="Line 27"/>
            <p:cNvSpPr>
              <a:spLocks noChangeShapeType="1"/>
            </p:cNvSpPr>
            <p:nvPr/>
          </p:nvSpPr>
          <p:spPr bwMode="auto">
            <a:xfrm flipV="1">
              <a:off x="2838450" y="2466975"/>
              <a:ext cx="819150" cy="4000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70" name="Line 28"/>
            <p:cNvSpPr>
              <a:spLocks noChangeShapeType="1"/>
            </p:cNvSpPr>
            <p:nvPr/>
          </p:nvSpPr>
          <p:spPr bwMode="auto">
            <a:xfrm>
              <a:off x="2133600" y="2171700"/>
              <a:ext cx="457200" cy="542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71" name="Line 29"/>
            <p:cNvSpPr>
              <a:spLocks noChangeShapeType="1"/>
            </p:cNvSpPr>
            <p:nvPr/>
          </p:nvSpPr>
          <p:spPr bwMode="auto">
            <a:xfrm>
              <a:off x="4010025" y="2447925"/>
              <a:ext cx="466725" cy="285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72" name="AutoShape 30"/>
            <p:cNvSpPr>
              <a:spLocks noChangeArrowheads="1"/>
            </p:cNvSpPr>
            <p:nvPr/>
          </p:nvSpPr>
          <p:spPr bwMode="auto">
            <a:xfrm rot="468918">
              <a:off x="962025" y="2009775"/>
              <a:ext cx="847725" cy="161925"/>
            </a:xfrm>
            <a:prstGeom prst="rightArrow">
              <a:avLst>
                <a:gd name="adj1" fmla="val 50000"/>
                <a:gd name="adj2" fmla="val 130882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73" name="AutoShape 31"/>
            <p:cNvSpPr>
              <a:spLocks noChangeArrowheads="1"/>
            </p:cNvSpPr>
            <p:nvPr/>
          </p:nvSpPr>
          <p:spPr bwMode="auto">
            <a:xfrm rot="2911427">
              <a:off x="2019300" y="2325688"/>
              <a:ext cx="638175" cy="168275"/>
            </a:xfrm>
            <a:prstGeom prst="rightArrow">
              <a:avLst>
                <a:gd name="adj1" fmla="val 50000"/>
                <a:gd name="adj2" fmla="val 94811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74" name="AutoShape 32"/>
            <p:cNvSpPr>
              <a:spLocks noChangeArrowheads="1"/>
            </p:cNvSpPr>
            <p:nvPr/>
          </p:nvSpPr>
          <p:spPr bwMode="auto">
            <a:xfrm rot="-1515323">
              <a:off x="2767013" y="2598738"/>
              <a:ext cx="906462" cy="155575"/>
            </a:xfrm>
            <a:prstGeom prst="rightArrow">
              <a:avLst>
                <a:gd name="adj1" fmla="val 50000"/>
                <a:gd name="adj2" fmla="val 145663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75" name="AutoShape 33"/>
            <p:cNvSpPr>
              <a:spLocks noChangeArrowheads="1"/>
            </p:cNvSpPr>
            <p:nvPr/>
          </p:nvSpPr>
          <p:spPr bwMode="auto">
            <a:xfrm rot="2002516">
              <a:off x="3956050" y="2493963"/>
              <a:ext cx="690563" cy="174625"/>
            </a:xfrm>
            <a:prstGeom prst="rightArrow">
              <a:avLst>
                <a:gd name="adj1" fmla="val 50000"/>
                <a:gd name="adj2" fmla="val 98864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76" name="AutoShape 41"/>
            <p:cNvSpPr>
              <a:spLocks noChangeArrowheads="1"/>
            </p:cNvSpPr>
            <p:nvPr/>
          </p:nvSpPr>
          <p:spPr bwMode="auto">
            <a:xfrm>
              <a:off x="2819400" y="1295400"/>
              <a:ext cx="1943100" cy="952500"/>
            </a:xfrm>
            <a:prstGeom prst="cloudCallout">
              <a:avLst>
                <a:gd name="adj1" fmla="val -47551"/>
                <a:gd name="adj2" fmla="val 7783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marL="381000" indent="-381000"/>
              <a:endParaRPr lang="en-GB"/>
            </a:p>
          </p:txBody>
        </p:sp>
        <p:sp>
          <p:nvSpPr>
            <p:cNvPr id="76878" name="Text Box 43"/>
            <p:cNvSpPr txBox="1">
              <a:spLocks noChangeArrowheads="1"/>
            </p:cNvSpPr>
            <p:nvPr/>
          </p:nvSpPr>
          <p:spPr bwMode="auto">
            <a:xfrm>
              <a:off x="2864671" y="1522095"/>
              <a:ext cx="1484431" cy="4922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381000" indent="-381000"/>
              <a:r>
                <a:rPr lang="de-CH" dirty="0">
                  <a:latin typeface="Times New Roman"/>
                  <a:cs typeface="Times New Roman"/>
                </a:rPr>
                <a:t>Congestion</a:t>
              </a:r>
              <a:endParaRPr lang="en-GB" dirty="0">
                <a:latin typeface="Times New Roman"/>
                <a:cs typeface="Times New Roman"/>
              </a:endParaRPr>
            </a:p>
          </p:txBody>
        </p:sp>
        <p:sp>
          <p:nvSpPr>
            <p:cNvPr id="76880" name="Oval 15"/>
            <p:cNvSpPr>
              <a:spLocks noChangeArrowheads="1"/>
            </p:cNvSpPr>
            <p:nvPr/>
          </p:nvSpPr>
          <p:spPr bwMode="auto">
            <a:xfrm>
              <a:off x="3638550" y="2219325"/>
              <a:ext cx="381000" cy="361950"/>
            </a:xfrm>
            <a:prstGeom prst="ellipse">
              <a:avLst/>
            </a:prstGeom>
            <a:solidFill>
              <a:schemeClr val="tx2">
                <a:alpha val="47058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81" name="Line 16"/>
            <p:cNvSpPr>
              <a:spLocks noChangeShapeType="1"/>
            </p:cNvSpPr>
            <p:nvPr/>
          </p:nvSpPr>
          <p:spPr bwMode="auto">
            <a:xfrm>
              <a:off x="3676650" y="2276475"/>
              <a:ext cx="285750" cy="266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82" name="Line 17"/>
            <p:cNvSpPr>
              <a:spLocks noChangeShapeType="1"/>
            </p:cNvSpPr>
            <p:nvPr/>
          </p:nvSpPr>
          <p:spPr bwMode="auto">
            <a:xfrm flipV="1">
              <a:off x="3733800" y="2286000"/>
              <a:ext cx="219075" cy="238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883" name="AutoShape 33"/>
            <p:cNvSpPr>
              <a:spLocks noChangeArrowheads="1"/>
            </p:cNvSpPr>
            <p:nvPr/>
          </p:nvSpPr>
          <p:spPr bwMode="auto">
            <a:xfrm rot="1009121">
              <a:off x="4944091" y="2842549"/>
              <a:ext cx="690563" cy="174625"/>
            </a:xfrm>
            <a:prstGeom prst="rightArrow">
              <a:avLst>
                <a:gd name="adj1" fmla="val 50000"/>
                <a:gd name="adj2" fmla="val 98864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90"/>
          <p:cNvGrpSpPr/>
          <p:nvPr/>
        </p:nvGrpSpPr>
        <p:grpSpPr>
          <a:xfrm>
            <a:off x="1676400" y="4391561"/>
            <a:ext cx="6096000" cy="1323439"/>
            <a:chOff x="1219200" y="3581400"/>
            <a:chExt cx="6096000" cy="1323439"/>
          </a:xfrm>
        </p:grpSpPr>
        <p:sp>
          <p:nvSpPr>
            <p:cNvPr id="82" name="AutoShape 112"/>
            <p:cNvSpPr>
              <a:spLocks noChangeArrowheads="1"/>
            </p:cNvSpPr>
            <p:nvPr/>
          </p:nvSpPr>
          <p:spPr bwMode="auto">
            <a:xfrm>
              <a:off x="2438400" y="3886200"/>
              <a:ext cx="609518" cy="152371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0" y="3581400"/>
              <a:ext cx="11460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sz="2000" b="1" dirty="0" smtClean="0">
                  <a:latin typeface="Times New Roman"/>
                  <a:cs typeface="Times New Roman"/>
                </a:rPr>
                <a:t>Increase </a:t>
              </a:r>
            </a:p>
            <a:p>
              <a:pPr marL="342900" indent="-342900"/>
              <a:r>
                <a:rPr lang="en-US" sz="2000" b="1" dirty="0" smtClean="0">
                  <a:latin typeface="Times New Roman"/>
                  <a:cs typeface="Times New Roman"/>
                </a:rPr>
                <a:t>in traffic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200400" y="3581400"/>
              <a:ext cx="4114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b="1" dirty="0" smtClean="0">
                  <a:latin typeface="Times New Roman"/>
                  <a:cs typeface="Times New Roman"/>
                </a:rPr>
                <a:t>Increase in network congestion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b="1" dirty="0" smtClean="0">
                  <a:latin typeface="Times New Roman"/>
                  <a:cs typeface="Times New Roman"/>
                </a:rPr>
                <a:t>Increase in buffer packet drops </a:t>
              </a:r>
            </a:p>
            <a:p>
              <a:pPr marL="342900" indent="-342900"/>
              <a:r>
                <a:rPr lang="en-US" sz="2000" b="1" dirty="0" smtClean="0">
                  <a:latin typeface="Times New Roman"/>
                  <a:cs typeface="Times New Roman"/>
                </a:rPr>
                <a:t>      and delay  </a:t>
              </a:r>
            </a:p>
            <a:p>
              <a:pPr marL="342900" indent="-342900"/>
              <a:endParaRPr lang="en-US" sz="2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4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41B4C6-39D3-784E-8235-F4135F992ED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990600" y="55626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28600"/>
          </a:effectLst>
        </p:spPr>
        <p:txBody>
          <a:bodyPr>
            <a:scene3d>
              <a:camera prst="orthographicFront"/>
              <a:lightRig rig="threePt" dir="t"/>
            </a:scene3d>
            <a:sp3d>
              <a:bevelT w="12700"/>
            </a:sp3d>
          </a:bodyPr>
          <a:lstStyle/>
          <a:p>
            <a:pPr marL="730250" lvl="1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800" dirty="0">
              <a:solidFill>
                <a:schemeClr val="tx1">
                  <a:alpha val="99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30250" lvl="1" indent="-273050" eaLnBrk="0" hangingPunct="0">
              <a:spcBef>
                <a:spcPct val="20000"/>
              </a:spcBef>
              <a:buClr>
                <a:srgbClr val="0033CC"/>
              </a:buClr>
              <a:buSzPct val="95000"/>
              <a:buFont typeface="Wingdings 2" pitchFamily="18" charset="2"/>
              <a:buChar char=""/>
            </a:pPr>
            <a:r>
              <a:rPr lang="en-US" sz="2200" b="1" dirty="0">
                <a:solidFill>
                  <a:schemeClr val="tx1">
                    <a:alpha val="99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sz="2200" b="1" dirty="0" smtClean="0">
                <a:solidFill>
                  <a:schemeClr val="tx1">
                    <a:alpha val="99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to provision for </a:t>
            </a:r>
            <a:r>
              <a:rPr lang="en-US" sz="2200" b="1" dirty="0" smtClean="0">
                <a:solidFill>
                  <a:schemeClr val="tx1">
                    <a:alpha val="99000"/>
                  </a:schemeClr>
                </a:solidFill>
                <a:latin typeface="Times New Roman" pitchFamily="18" charset="0"/>
                <a:cs typeface="Times New Roman" pitchFamily="18" charset="0"/>
              </a:rPr>
              <a:t>congestion in the network</a:t>
            </a:r>
            <a:endParaRPr lang="en-US" sz="2200" b="1" i="1" baseline="-25000" dirty="0">
              <a:solidFill>
                <a:schemeClr val="tx1">
                  <a:alpha val="99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2286000" y="2095500"/>
            <a:ext cx="1828800" cy="173672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Arial" charset="0"/>
              <a:cs typeface="Arial" charset="0"/>
            </a:endParaRP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141413" y="1752600"/>
            <a:ext cx="4117975" cy="1411288"/>
            <a:chOff x="542590" y="1650403"/>
            <a:chExt cx="7378140" cy="2102216"/>
          </a:xfrm>
        </p:grpSpPr>
        <p:cxnSp>
          <p:nvCxnSpPr>
            <p:cNvPr id="12" name="Straight Connector 11"/>
            <p:cNvCxnSpPr/>
            <p:nvPr/>
          </p:nvCxnSpPr>
          <p:spPr>
            <a:xfrm rot="5400000" flipH="1" flipV="1">
              <a:off x="863768" y="1610625"/>
              <a:ext cx="1820816" cy="24631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4" idx="6"/>
              <a:endCxn id="45" idx="2"/>
            </p:cNvCxnSpPr>
            <p:nvPr/>
          </p:nvCxnSpPr>
          <p:spPr>
            <a:xfrm flipV="1">
              <a:off x="4777767" y="3296232"/>
              <a:ext cx="3003591" cy="1135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22078" y="1650403"/>
              <a:ext cx="4098652" cy="130767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AutoShape 12"/>
          <p:cNvCxnSpPr>
            <a:cxnSpLocks noChangeShapeType="1"/>
          </p:cNvCxnSpPr>
          <p:nvPr/>
        </p:nvCxnSpPr>
        <p:spPr bwMode="auto">
          <a:xfrm flipV="1">
            <a:off x="3581400" y="2743200"/>
            <a:ext cx="1524000" cy="7620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</p:cxn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6019800" y="1371600"/>
          <a:ext cx="2895600" cy="2125980"/>
        </p:xfrm>
        <a:graphic>
          <a:graphicData uri="http://schemas.openxmlformats.org/drawingml/2006/table">
            <a:tbl>
              <a:tblPr/>
              <a:tblGrid>
                <a:gridCol w="511175"/>
                <a:gridCol w="23844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Arial" charset="0"/>
                          <a:cs typeface="Arial" charset="0"/>
                        </a:rPr>
                        <a:t>Routing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Arial" charset="0"/>
                          <a:cs typeface="Arial" charset="0"/>
                        </a:rPr>
                        <a:t>Transmission 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Arial" charset="0"/>
                          <a:cs typeface="Arial" charset="0"/>
                        </a:rPr>
                        <a:t>Ack                  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Arial" charset="0"/>
                          <a:cs typeface="Arial" charset="0"/>
                        </a:rPr>
                        <a:t>Relaying          (R)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Arial" charset="0"/>
                          <a:cs typeface="Arial" charset="0"/>
                        </a:rPr>
                        <a:t>Adaptive Update         (U)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54" name="Rectangle 53"/>
          <p:cNvSpPr/>
          <p:nvPr/>
        </p:nvSpPr>
        <p:spPr>
          <a:xfrm>
            <a:off x="6019800" y="1752600"/>
            <a:ext cx="2895600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19800" y="2133600"/>
            <a:ext cx="2895600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19800" y="2514600"/>
            <a:ext cx="2895600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89" name="Straight Connector 88"/>
          <p:cNvCxnSpPr>
            <a:endCxn id="44" idx="2"/>
          </p:cNvCxnSpPr>
          <p:nvPr/>
        </p:nvCxnSpPr>
        <p:spPr bwMode="auto">
          <a:xfrm flipV="1">
            <a:off x="1219200" y="2933700"/>
            <a:ext cx="1752600" cy="4191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6019800" y="2895600"/>
            <a:ext cx="2895600" cy="533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82752" y="3432048"/>
            <a:ext cx="155448" cy="731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82752" y="3432048"/>
            <a:ext cx="155448" cy="731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82752" y="3432048"/>
            <a:ext cx="155448" cy="731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2286000" y="1676400"/>
            <a:ext cx="155448" cy="73152"/>
            <a:chOff x="457200" y="4419600"/>
            <a:chExt cx="609600" cy="381000"/>
          </a:xfrm>
        </p:grpSpPr>
        <p:sp>
          <p:nvSpPr>
            <p:cNvPr id="27703" name="Rectangle 99"/>
            <p:cNvSpPr>
              <a:spLocks noChangeArrowheads="1"/>
            </p:cNvSpPr>
            <p:nvPr/>
          </p:nvSpPr>
          <p:spPr bwMode="auto">
            <a:xfrm>
              <a:off x="457200" y="4419600"/>
              <a:ext cx="304800" cy="38100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704" name="Rectangle 100"/>
            <p:cNvSpPr>
              <a:spLocks noChangeArrowheads="1"/>
            </p:cNvSpPr>
            <p:nvPr/>
          </p:nvSpPr>
          <p:spPr bwMode="auto">
            <a:xfrm>
              <a:off x="762000" y="4419600"/>
              <a:ext cx="3048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2743200" y="3048000"/>
            <a:ext cx="155448" cy="73152"/>
            <a:chOff x="457200" y="4419600"/>
            <a:chExt cx="609600" cy="381000"/>
          </a:xfrm>
        </p:grpSpPr>
        <p:sp>
          <p:nvSpPr>
            <p:cNvPr id="27701" name="Rectangle 104"/>
            <p:cNvSpPr>
              <a:spLocks noChangeArrowheads="1"/>
            </p:cNvSpPr>
            <p:nvPr/>
          </p:nvSpPr>
          <p:spPr bwMode="auto">
            <a:xfrm>
              <a:off x="457200" y="4419600"/>
              <a:ext cx="304800" cy="38100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702" name="Rectangle 105"/>
            <p:cNvSpPr>
              <a:spLocks noChangeArrowheads="1"/>
            </p:cNvSpPr>
            <p:nvPr/>
          </p:nvSpPr>
          <p:spPr bwMode="auto">
            <a:xfrm>
              <a:off x="762000" y="4419600"/>
              <a:ext cx="3048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914400" y="4346448"/>
            <a:ext cx="155448" cy="73152"/>
            <a:chOff x="457200" y="4419600"/>
            <a:chExt cx="609600" cy="381000"/>
          </a:xfrm>
        </p:grpSpPr>
        <p:sp>
          <p:nvSpPr>
            <p:cNvPr id="27699" name="Rectangle 108"/>
            <p:cNvSpPr>
              <a:spLocks noChangeArrowheads="1"/>
            </p:cNvSpPr>
            <p:nvPr/>
          </p:nvSpPr>
          <p:spPr bwMode="auto">
            <a:xfrm>
              <a:off x="457200" y="4419600"/>
              <a:ext cx="304800" cy="38100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700" name="Rectangle 109"/>
            <p:cNvSpPr>
              <a:spLocks noChangeArrowheads="1"/>
            </p:cNvSpPr>
            <p:nvPr/>
          </p:nvSpPr>
          <p:spPr bwMode="auto">
            <a:xfrm>
              <a:off x="762000" y="4419600"/>
              <a:ext cx="3048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928688" y="4892040"/>
            <a:ext cx="155448" cy="7315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85800" y="3432048"/>
            <a:ext cx="155448" cy="7315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682752" y="3432048"/>
            <a:ext cx="155448" cy="7315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1371600" y="4038600"/>
            <a:ext cx="7924800" cy="685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lvl="1"/>
            <a:r>
              <a:rPr lang="en-US" sz="20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Receiving nodes acknowledge</a:t>
            </a:r>
          </a:p>
          <a:p>
            <a:pPr marL="0" lvl="1"/>
            <a:r>
              <a:rPr lang="en-US" sz="20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Receiving nodes feedback their estimated reward</a:t>
            </a:r>
            <a:endParaRPr lang="en-US" dirty="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1363663" y="4724400"/>
            <a:ext cx="78486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lvl="1"/>
            <a:r>
              <a:rPr lang="en-US" sz="20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Transmitter                 or                when selecting the relay (randomized)</a:t>
            </a:r>
          </a:p>
          <a:p>
            <a:pPr marL="0" lvl="1">
              <a:spcBef>
                <a:spcPct val="20000"/>
              </a:spcBef>
              <a:buClr>
                <a:srgbClr val="3366FF"/>
              </a:buClr>
            </a:pPr>
            <a:r>
              <a:rPr lang="en-US" sz="2000" dirty="0">
                <a:solidFill>
                  <a:srgbClr val="008080"/>
                </a:solidFill>
                <a:latin typeface="Times New Roman" charset="0"/>
                <a:ea typeface="Times New Roman" charset="0"/>
                <a:cs typeface="Times New Roman" charset="0"/>
              </a:rPr>
              <a:t>     With high </a:t>
            </a:r>
            <a:r>
              <a:rPr lang="en-US" sz="2000" dirty="0" err="1">
                <a:solidFill>
                  <a:srgbClr val="008080"/>
                </a:solidFill>
                <a:latin typeface="Times New Roman" charset="0"/>
                <a:ea typeface="Times New Roman" charset="0"/>
                <a:cs typeface="Times New Roman" charset="0"/>
              </a:rPr>
              <a:t>prob</a:t>
            </a:r>
            <a:r>
              <a:rPr lang="en-US" sz="2000" dirty="0">
                <a:solidFill>
                  <a:srgbClr val="008080"/>
                </a:solidFill>
                <a:latin typeface="Times New Roman" charset="0"/>
                <a:ea typeface="Times New Roman" charset="0"/>
                <a:cs typeface="Times New Roman" charset="0"/>
              </a:rPr>
              <a:t>:                 Choose the node with  best</a:t>
            </a:r>
            <a:r>
              <a:rPr lang="en-US" sz="2000" dirty="0" smtClean="0">
                <a:solidFill>
                  <a:srgbClr val="008080"/>
                </a:solidFill>
                <a:latin typeface="Times New Roman" charset="0"/>
                <a:ea typeface="Times New Roman" charset="0"/>
                <a:cs typeface="Times New Roman" charset="0"/>
              </a:rPr>
              <a:t> estimate</a:t>
            </a:r>
          </a:p>
          <a:p>
            <a:pPr marL="0" lvl="1">
              <a:spcBef>
                <a:spcPct val="20000"/>
              </a:spcBef>
              <a:buClr>
                <a:srgbClr val="3366FF"/>
              </a:buClr>
            </a:pPr>
            <a:r>
              <a:rPr lang="en-US" sz="2000" dirty="0">
                <a:solidFill>
                  <a:srgbClr val="008080"/>
                </a:solidFill>
                <a:latin typeface="Times New Roman" charset="0"/>
                <a:ea typeface="Times New Roman" charset="0"/>
                <a:cs typeface="Times New Roman" charset="0"/>
              </a:rPr>
              <a:t>     With diminishing </a:t>
            </a:r>
            <a:r>
              <a:rPr lang="en-US" sz="2000" dirty="0" err="1">
                <a:solidFill>
                  <a:srgbClr val="008080"/>
                </a:solidFill>
                <a:latin typeface="Times New Roman" charset="0"/>
                <a:ea typeface="Times New Roman" charset="0"/>
                <a:cs typeface="Times New Roman" charset="0"/>
              </a:rPr>
              <a:t>prob</a:t>
            </a:r>
            <a:r>
              <a:rPr lang="en-US" sz="2000" dirty="0">
                <a:solidFill>
                  <a:srgbClr val="008080"/>
                </a:solidFill>
                <a:latin typeface="Times New Roman" charset="0"/>
                <a:ea typeface="Times New Roman" charset="0"/>
                <a:cs typeface="Times New Roman" charset="0"/>
              </a:rPr>
              <a:t>:     Choose randomly among neighbors</a:t>
            </a:r>
            <a:endParaRPr lang="en-US" dirty="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14313" y="5786438"/>
            <a:ext cx="1447800" cy="762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Adaptive</a:t>
            </a:r>
            <a:r>
              <a:rPr lang="en-US" sz="20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Update</a:t>
            </a:r>
            <a:endParaRPr lang="en-US" sz="2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57313" y="5929313"/>
            <a:ext cx="5867400" cy="39687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200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Transmitter updates estimated reward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643188" y="4714875"/>
            <a:ext cx="1052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explores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929063" y="4714875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exploits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27698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prstTxWarp prst="textNoShape">
              <a:avLst/>
            </a:prstTxWarp>
          </a:bodyPr>
          <a:lstStyle/>
          <a:p>
            <a:pPr eaLnBrk="0" hangingPunct="0"/>
            <a:r>
              <a:rPr lang="en-US" sz="3200" b="1" dirty="0" smtClean="0">
                <a:solidFill>
                  <a:schemeClr val="tx2"/>
                </a:solidFill>
                <a:latin typeface="Calibri" charset="0"/>
              </a:rPr>
              <a:t>AdaptOR </a:t>
            </a:r>
            <a:r>
              <a:rPr lang="en-US" sz="3200" b="1" dirty="0">
                <a:solidFill>
                  <a:schemeClr val="tx2"/>
                </a:solidFill>
                <a:latin typeface="Calibri" charset="0"/>
              </a:rPr>
              <a:t>Operation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838200" y="2971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2514600" y="1524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971800" y="2667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181600" y="2590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41B4C6-39D3-784E-8235-F4135F992EDD}" type="slidenum">
              <a:rPr lang="en-US"/>
              <a:pPr/>
              <a:t>40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77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9166 -0.2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3334 -0.0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4167 0.033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-0.11667 0.18888 " pathEditMode="relative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3872 -0.0652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75 -0.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18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18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18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18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93" grpId="0" animBg="1"/>
      <p:bldP spid="95" grpId="0" animBg="1"/>
      <p:bldP spid="96" grpId="0" animBg="1"/>
      <p:bldP spid="96" grpId="1" animBg="1"/>
      <p:bldP spid="97" grpId="0" animBg="1"/>
      <p:bldP spid="97" grpId="1" animBg="1"/>
      <p:bldP spid="111" grpId="0" animBg="1"/>
      <p:bldP spid="112" grpId="0" animBg="1"/>
      <p:bldP spid="112" grpId="1" animBg="1"/>
      <p:bldP spid="112" grpId="2" animBg="1"/>
      <p:bldP spid="114" grpId="0" animBg="1"/>
      <p:bldP spid="114" grpId="1" animBg="1"/>
      <p:bldP spid="114" grpId="2" animBg="1"/>
      <p:bldP spid="115" grpId="0" build="allAtOnce"/>
      <p:bldP spid="116" grpId="0" build="allAtOnce"/>
      <p:bldP spid="119" grpId="0"/>
      <p:bldP spid="52" grpId="0"/>
      <p:bldP spid="52" grpId="1"/>
      <p:bldP spid="58" grpId="0"/>
      <p:bldP spid="5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AdaptOR: Summary</a:t>
            </a:r>
            <a:endParaRPr lang="en-US" sz="3200" b="1" dirty="0"/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7239000" y="2895600"/>
            <a:ext cx="1430338" cy="1143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53038" y="4953000"/>
            <a:ext cx="3397250" cy="3540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48438" y="4378325"/>
            <a:ext cx="2144712" cy="14128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0" y="4114800"/>
            <a:ext cx="8610600" cy="1828800"/>
          </a:xfrm>
        </p:spPr>
        <p:txBody>
          <a:bodyPr/>
          <a:lstStyle/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>
              <a:buFontTx/>
              <a:buNone/>
            </a:pPr>
            <a:endParaRPr lang="en-US" sz="1200" b="1" u="sng" dirty="0" smtClean="0"/>
          </a:p>
          <a:p>
            <a:pPr lvl="1" eaLnBrk="1" hangingPunct="1">
              <a:buClr>
                <a:srgbClr val="3366FF"/>
              </a:buClr>
              <a:buSzTx/>
              <a:buFontTx/>
              <a:buChar char="•"/>
            </a:pPr>
            <a:endParaRPr lang="en-US" sz="3000" dirty="0">
              <a:solidFill>
                <a:srgbClr val="0066FF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3189-4024-4846-8946-31EB7721F9AE}" type="slidenum">
              <a:rPr lang="en-US"/>
              <a:pPr/>
              <a:t>41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008080"/>
              </a:buClr>
              <a:buSzPct val="100000"/>
              <a:buFontTx/>
              <a:buChar char="•"/>
            </a:pPr>
            <a:r>
              <a:rPr lang="en-US" sz="2300" dirty="0" smtClean="0">
                <a:latin typeface="Times New Roman"/>
                <a:ea typeface="Tahoma" charset="0"/>
                <a:cs typeface="Times New Roman"/>
              </a:rPr>
              <a:t>Developed distributed opportunistic routing algorithm </a:t>
            </a:r>
            <a:r>
              <a:rPr lang="en-US" sz="2300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D-AdaptOR</a:t>
            </a:r>
            <a:endParaRPr lang="en-US" sz="2300" dirty="0" smtClean="0">
              <a:latin typeface="Times New Roman"/>
              <a:ea typeface="Tahoma" charset="0"/>
              <a:cs typeface="Times New Roman"/>
            </a:endParaRPr>
          </a:p>
          <a:p>
            <a:pPr lvl="1">
              <a:buClr>
                <a:srgbClr val="008080"/>
              </a:buClr>
              <a:buSzPct val="100000"/>
              <a:buFontTx/>
              <a:buChar char="•"/>
            </a:pPr>
            <a:r>
              <a:rPr lang="en-US" sz="2300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D-AdaptOR  </a:t>
            </a:r>
            <a:r>
              <a:rPr lang="en-US" sz="2300" dirty="0" smtClean="0">
                <a:latin typeface="Times New Roman"/>
                <a:ea typeface="Tahoma" charset="0"/>
                <a:cs typeface="Times New Roman"/>
              </a:rPr>
              <a:t>is optimal (under technical conditions)</a:t>
            </a:r>
          </a:p>
          <a:p>
            <a:pPr lvl="1">
              <a:buClr>
                <a:srgbClr val="008080"/>
              </a:buClr>
              <a:buSzPct val="100000"/>
              <a:buFontTx/>
              <a:buChar char="•"/>
            </a:pPr>
            <a:r>
              <a:rPr lang="en-US" sz="2300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D-AdaptOR</a:t>
            </a:r>
            <a:r>
              <a:rPr lang="en-US" sz="2300" dirty="0" smtClean="0">
                <a:latin typeface="Times New Roman"/>
                <a:ea typeface="Tahoma" charset="0"/>
                <a:cs typeface="Times New Roman"/>
              </a:rPr>
              <a:t> outperformed other existing protocols in realistic simulations</a:t>
            </a:r>
          </a:p>
          <a:p>
            <a:pPr lvl="1">
              <a:buClr>
                <a:srgbClr val="008080"/>
              </a:buClr>
              <a:buSzPct val="100000"/>
              <a:buFontTx/>
              <a:buChar char="•"/>
            </a:pPr>
            <a:r>
              <a:rPr lang="en-US" sz="2300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D-AdaptOR</a:t>
            </a:r>
            <a:r>
              <a:rPr lang="en-US" sz="2300" dirty="0" smtClean="0">
                <a:latin typeface="Times New Roman"/>
                <a:cs typeface="Times New Roman"/>
              </a:rPr>
              <a:t> achieved the exploration vs. exploitation tradeoff</a:t>
            </a:r>
            <a:endParaRPr lang="en-US" sz="2300" b="1" u="sng" dirty="0" smtClean="0">
              <a:latin typeface="Times New Roman"/>
              <a:cs typeface="Times New Roman"/>
            </a:endParaRPr>
          </a:p>
          <a:p>
            <a:pPr lvl="1">
              <a:buClr>
                <a:srgbClr val="008080"/>
              </a:buClr>
              <a:buSzPct val="100000"/>
              <a:buFontTx/>
              <a:buChar char="•"/>
            </a:pPr>
            <a:r>
              <a:rPr lang="en-US" sz="2300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D-AdaptOR</a:t>
            </a:r>
            <a:r>
              <a:rPr lang="en-US" sz="2300" dirty="0" smtClean="0">
                <a:latin typeface="Times New Roman"/>
                <a:cs typeface="Times New Roman"/>
              </a:rPr>
              <a:t> can be implemented in off the shelf hardware</a:t>
            </a:r>
            <a:endParaRPr lang="en-US" sz="2300" b="1" u="sng" dirty="0" smtClean="0">
              <a:latin typeface="Times New Roman"/>
              <a:cs typeface="Times New Roman"/>
            </a:endParaRPr>
          </a:p>
          <a:p>
            <a:pPr lvl="1">
              <a:buClr>
                <a:srgbClr val="008080"/>
              </a:buClr>
              <a:buSzPct val="100000"/>
              <a:buFontTx/>
              <a:buChar char="•"/>
            </a:pPr>
            <a:endParaRPr lang="en-US" sz="2000" dirty="0" smtClean="0"/>
          </a:p>
          <a:p>
            <a:pPr lvl="1">
              <a:buClr>
                <a:srgbClr val="008080"/>
              </a:buClr>
              <a:buSzPct val="100000"/>
              <a:buFontTx/>
              <a:buChar char="•"/>
            </a:pPr>
            <a:endParaRPr lang="en-US" sz="2200" dirty="0">
              <a:latin typeface="Times New Roman"/>
              <a:ea typeface="Tahoma" charset="0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038600"/>
            <a:ext cx="838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1200" b="1" u="sng" dirty="0" smtClean="0">
              <a:solidFill>
                <a:prstClr val="black"/>
              </a:solidFill>
              <a:latin typeface="Times New Roman"/>
              <a:ea typeface="ＭＳ Ｐゴシック" charset="-128"/>
              <a:cs typeface="ＭＳ Ｐゴシック" charset="-128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1200" b="1" u="sng" dirty="0" smtClean="0">
              <a:solidFill>
                <a:prstClr val="black"/>
              </a:solidFill>
              <a:latin typeface="Times New Roman"/>
              <a:ea typeface="ＭＳ Ｐゴシック" charset="-128"/>
              <a:cs typeface="ＭＳ Ｐゴシック" charset="-128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00" b="1" u="sng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Relevant Papers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A. Bhorkar, M.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Naghshvar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, T.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Javidi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 and B.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Rao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 "An Adaptive Opportunistic Routing Scheme for Wireless Ad-hoc Networks ," submitted to </a:t>
            </a:r>
            <a:r>
              <a:rPr lang="en-US" sz="1400" i="1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IEEE Trans. on Networking. </a:t>
            </a:r>
            <a:endParaRPr lang="en-US" sz="1400" dirty="0" smtClean="0">
              <a:solidFill>
                <a:prstClr val="black"/>
              </a:solidFill>
              <a:latin typeface="Times New Roman"/>
              <a:ea typeface="ＭＳ Ｐゴシック" charset="-128"/>
              <a:cs typeface="ＭＳ Ｐゴシック" charset="-128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A. Bhorkar, M.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Naghshvar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, T.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Javidi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 and B.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Rao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 ”AdaptOR An Adaptive Opportunistic Routing Scheme for Wireless Ad-hoc Networks “, ISIT 09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A. Bhorkar, M.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Naghshvar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, T.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Javidi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 and B.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Rao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 ”Exploration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vs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 Exploitation in wireless Ad-hoc networks ,” CDC 09</a:t>
            </a:r>
          </a:p>
        </p:txBody>
      </p:sp>
    </p:spTree>
    <p:custDataLst>
      <p:tags r:id="rId1"/>
    </p:custDataLst>
  </p:cSld>
  <p:clrMapOvr>
    <a:masterClrMapping/>
  </p:clrMapOvr>
  <p:transition advTm="1271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Content Placeholder 20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8229600" cy="4876800"/>
          </a:xfrm>
        </p:spPr>
        <p:txBody>
          <a:bodyPr/>
          <a:lstStyle/>
          <a:p>
            <a:pPr lvl="1">
              <a:buNone/>
            </a:pPr>
            <a:endParaRPr lang="en-US" dirty="0" smtClean="0">
              <a:cs typeface="Times New Roman"/>
            </a:endParaRPr>
          </a:p>
          <a:p>
            <a:pPr lvl="1">
              <a:buNone/>
            </a:pPr>
            <a:endParaRPr lang="en-US" dirty="0" smtClean="0">
              <a:cs typeface="Times New Roman"/>
            </a:endParaRPr>
          </a:p>
          <a:p>
            <a:r>
              <a:rPr kumimoji="1" lang="en-US" kern="0" dirty="0" smtClean="0">
                <a:solidFill>
                  <a:srgbClr val="000000"/>
                </a:solidFill>
                <a:ea typeface="宋体"/>
                <a:cs typeface="Times New Roman"/>
              </a:rPr>
              <a:t>Develop learning algorithms for time varying network dynamics</a:t>
            </a:r>
          </a:p>
          <a:p>
            <a:pPr lvl="2"/>
            <a:r>
              <a:rPr kumimoji="1" lang="en-US" sz="2400" kern="0" dirty="0" smtClean="0">
                <a:solidFill>
                  <a:srgbClr val="000000"/>
                </a:solidFill>
                <a:ea typeface="宋体"/>
                <a:cs typeface="Times New Roman"/>
              </a:rPr>
              <a:t>Optimize over exploration and increase convergence rate</a:t>
            </a:r>
          </a:p>
          <a:p>
            <a:pPr lvl="2"/>
            <a:r>
              <a:rPr kumimoji="1" lang="en-US" sz="2400" kern="0" dirty="0" smtClean="0">
                <a:solidFill>
                  <a:srgbClr val="000000"/>
                </a:solidFill>
                <a:ea typeface="宋体"/>
                <a:cs typeface="Times New Roman"/>
              </a:rPr>
              <a:t>Use “Regret” as a measure of optimality</a:t>
            </a: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smtClean="0">
                <a:cs typeface="Times New Roman"/>
              </a:rPr>
              <a:t>Implement </a:t>
            </a:r>
            <a:r>
              <a:rPr lang="en-US" dirty="0" err="1" smtClean="0">
                <a:cs typeface="Times New Roman"/>
              </a:rPr>
              <a:t>D</a:t>
            </a:r>
            <a:r>
              <a:rPr lang="en-US" smtClean="0">
                <a:cs typeface="Times New Roman"/>
              </a:rPr>
              <a:t>-</a:t>
            </a:r>
            <a:r>
              <a:rPr lang="en-US" dirty="0" smtClean="0">
                <a:cs typeface="Times New Roman"/>
              </a:rPr>
              <a:t>AdaptOR on test-bed</a:t>
            </a:r>
          </a:p>
          <a:p>
            <a:endParaRPr lang="en-US" dirty="0" smtClean="0">
              <a:cs typeface="Times New Roman"/>
            </a:endParaRPr>
          </a:p>
          <a:p>
            <a:pPr lvl="1"/>
            <a:endParaRPr lang="en-US" dirty="0" smtClean="0">
              <a:cs typeface="Times New Roman"/>
            </a:endParaRPr>
          </a:p>
          <a:p>
            <a:pPr>
              <a:buFont typeface="Wingdings 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0354" name="Rectangle 2"/>
          <p:cNvSpPr txBox="1">
            <a:spLocks noChangeArrowheads="1"/>
          </p:cNvSpPr>
          <p:nvPr/>
        </p:nvSpPr>
        <p:spPr bwMode="auto">
          <a:xfrm>
            <a:off x="457200" y="619125"/>
            <a:ext cx="8229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charset="0"/>
                <a:ea typeface="Times New Roman" charset="0"/>
                <a:cs typeface="Times New Roman" charset="0"/>
              </a:rPr>
              <a:t>Future </a:t>
            </a:r>
            <a:r>
              <a:rPr lang="en-US" sz="3200" b="1" dirty="0">
                <a:solidFill>
                  <a:schemeClr val="tx2"/>
                </a:solidFill>
                <a:latin typeface="Calibri" charset="0"/>
                <a:ea typeface="Times New Roman" charset="0"/>
                <a:cs typeface="Times New Roman" charset="0"/>
              </a:rPr>
              <a:t>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887385"/>
            <a:ext cx="8229600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1200" b="1" u="sng" dirty="0" smtClean="0">
              <a:solidFill>
                <a:prstClr val="black"/>
              </a:solidFill>
              <a:latin typeface="Times New Roman"/>
              <a:ea typeface="ＭＳ Ｐゴシック" charset="-128"/>
              <a:cs typeface="ＭＳ Ｐゴシック" charset="-128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1200" b="1" u="sng" dirty="0" smtClean="0">
              <a:solidFill>
                <a:prstClr val="black"/>
              </a:solidFill>
              <a:latin typeface="Times New Roman"/>
              <a:ea typeface="ＭＳ Ｐゴシック" charset="-128"/>
              <a:cs typeface="ＭＳ Ｐゴシック" charset="-128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00" b="1" u="sng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Relevant Papers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A. Bhorkar,  T.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Javidi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, A.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Snoeren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, Achieving congestion diversity in wireless Ad-hoc networks,  submitted to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Mobicom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 10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A. Bhorkar,  T.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Javidi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, A. 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Snoeren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ＭＳ Ｐゴシック" charset="-128"/>
                <a:cs typeface="ＭＳ Ｐゴシック" charset="-128"/>
              </a:rPr>
              <a:t>, Achieving congestion diversity in wireless Ad-hoc networks,  in preparation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41B4C6-39D3-784E-8235-F4135F992EDD}" type="slidenum">
              <a:rPr lang="en-US"/>
              <a:pPr/>
              <a:t>42</a:t>
            </a:fld>
            <a:endParaRPr lang="en-US" dirty="0"/>
          </a:p>
        </p:txBody>
      </p:sp>
      <p:graphicFrame>
        <p:nvGraphicFramePr>
          <p:cNvPr id="8" name="Group 37"/>
          <p:cNvGraphicFramePr>
            <a:graphicFrameLocks noGrp="1"/>
          </p:cNvGraphicFramePr>
          <p:nvPr/>
        </p:nvGraphicFramePr>
        <p:xfrm>
          <a:off x="457200" y="4133850"/>
          <a:ext cx="8382000" cy="742950"/>
        </p:xfrm>
        <a:graphic>
          <a:graphicData uri="http://schemas.openxmlformats.org/drawingml/2006/table">
            <a:tbl>
              <a:tblPr/>
              <a:tblGrid>
                <a:gridCol w="2286000"/>
                <a:gridCol w="2895600"/>
                <a:gridCol w="3200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Objective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No regret routing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/>
                          <a:cs typeface="Times New Roman"/>
                        </a:rPr>
                        <a:t>Nearly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Asilomar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2"/>
          <p:cNvSpPr>
            <a:spLocks noChangeArrowheads="1"/>
          </p:cNvSpPr>
          <p:nvPr/>
        </p:nvSpPr>
        <p:spPr bwMode="auto">
          <a:xfrm>
            <a:off x="3276600" y="3962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1371600" y="2362200"/>
            <a:ext cx="2819400" cy="2438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Freeform 45"/>
          <p:cNvSpPr>
            <a:spLocks/>
          </p:cNvSpPr>
          <p:nvPr/>
        </p:nvSpPr>
        <p:spPr bwMode="auto">
          <a:xfrm rot="-5400000">
            <a:off x="1181100" y="3211513"/>
            <a:ext cx="2195513" cy="369887"/>
          </a:xfrm>
          <a:custGeom>
            <a:avLst/>
            <a:gdLst>
              <a:gd name="T0" fmla="*/ 0 w 1152"/>
              <a:gd name="T1" fmla="*/ 240 h 256"/>
              <a:gd name="T2" fmla="*/ 480 w 1152"/>
              <a:gd name="T3" fmla="*/ 0 h 256"/>
              <a:gd name="T4" fmla="*/ 960 w 1152"/>
              <a:gd name="T5" fmla="*/ 240 h 256"/>
              <a:gd name="T6" fmla="*/ 1152 w 1152"/>
              <a:gd name="T7" fmla="*/ 96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256"/>
              <a:gd name="T14" fmla="*/ 1152 w 115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256">
                <a:moveTo>
                  <a:pt x="0" y="240"/>
                </a:moveTo>
                <a:cubicBezTo>
                  <a:pt x="160" y="120"/>
                  <a:pt x="320" y="0"/>
                  <a:pt x="480" y="0"/>
                </a:cubicBezTo>
                <a:cubicBezTo>
                  <a:pt x="640" y="0"/>
                  <a:pt x="848" y="224"/>
                  <a:pt x="960" y="240"/>
                </a:cubicBezTo>
                <a:cubicBezTo>
                  <a:pt x="1072" y="256"/>
                  <a:pt x="1112" y="176"/>
                  <a:pt x="1152" y="9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1371600" y="2438400"/>
            <a:ext cx="2819400" cy="2362200"/>
            <a:chOff x="1371600" y="2438400"/>
            <a:chExt cx="2819400" cy="2362200"/>
          </a:xfrm>
        </p:grpSpPr>
        <p:sp>
          <p:nvSpPr>
            <p:cNvPr id="79935" name="Line 11"/>
            <p:cNvSpPr>
              <a:spLocks noChangeShapeType="1"/>
            </p:cNvSpPr>
            <p:nvPr/>
          </p:nvSpPr>
          <p:spPr bwMode="auto">
            <a:xfrm>
              <a:off x="1371600" y="2438400"/>
              <a:ext cx="838200" cy="1219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6" name="Line 11"/>
            <p:cNvSpPr>
              <a:spLocks noChangeShapeType="1"/>
            </p:cNvSpPr>
            <p:nvPr/>
          </p:nvSpPr>
          <p:spPr bwMode="auto">
            <a:xfrm>
              <a:off x="2209800" y="3657600"/>
              <a:ext cx="838200" cy="609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7" name="Line 11"/>
            <p:cNvSpPr>
              <a:spLocks noChangeShapeType="1"/>
            </p:cNvSpPr>
            <p:nvPr/>
          </p:nvSpPr>
          <p:spPr bwMode="auto">
            <a:xfrm>
              <a:off x="3048000" y="4267200"/>
              <a:ext cx="1143000" cy="533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22473B-59E3-47CA-B213-5A28169B195E}" type="slidenum">
              <a:rPr lang="en-US"/>
              <a:pPr/>
              <a:t>5</a:t>
            </a:fld>
            <a:endParaRPr lang="en-US"/>
          </a:p>
        </p:txBody>
      </p:sp>
      <p:sp>
        <p:nvSpPr>
          <p:cNvPr id="79878" name="Rectangle 7"/>
          <p:cNvSpPr>
            <a:spLocks noChangeArrowheads="1"/>
          </p:cNvSpPr>
          <p:nvPr/>
        </p:nvSpPr>
        <p:spPr bwMode="auto">
          <a:xfrm>
            <a:off x="685800" y="1447800"/>
            <a:ext cx="42672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5" name="Rectangle 109"/>
          <p:cNvSpPr>
            <a:spLocks noChangeArrowheads="1"/>
          </p:cNvSpPr>
          <p:nvPr/>
        </p:nvSpPr>
        <p:spPr bwMode="auto">
          <a:xfrm>
            <a:off x="5257800" y="13716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000" b="1" dirty="0">
                <a:latin typeface="Times New Roman" pitchFamily="18" charset="0"/>
              </a:rPr>
              <a:t>Time</a:t>
            </a:r>
            <a:r>
              <a:rPr lang="en-US" sz="2000" b="1" dirty="0" smtClean="0">
                <a:latin typeface="Times New Roman" pitchFamily="18" charset="0"/>
              </a:rPr>
              <a:t> invariant policies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AODV</a:t>
            </a:r>
          </a:p>
          <a:p>
            <a:pPr marL="800100" lvl="1" indent="-34290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Hop count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GeRaF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Geographical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SRCR</a:t>
            </a:r>
          </a:p>
          <a:p>
            <a:pPr marL="800100" lvl="1" indent="-34290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ETX 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metric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798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cs typeface="Times New Roman" pitchFamily="18" charset="0"/>
              </a:rPr>
              <a:t>Why New </a:t>
            </a:r>
            <a:r>
              <a:rPr lang="en-US" sz="3200" b="1" dirty="0" smtClean="0">
                <a:cs typeface="Times New Roman" pitchFamily="18" charset="0"/>
              </a:rPr>
              <a:t>Routing Policy?</a:t>
            </a:r>
          </a:p>
        </p:txBody>
      </p:sp>
      <p:sp>
        <p:nvSpPr>
          <p:cNvPr id="79881" name="Oval 2"/>
          <p:cNvSpPr>
            <a:spLocks noChangeArrowheads="1"/>
          </p:cNvSpPr>
          <p:nvPr/>
        </p:nvSpPr>
        <p:spPr bwMode="auto">
          <a:xfrm>
            <a:off x="4648200" y="1981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Text Box 14"/>
          <p:cNvSpPr txBox="1">
            <a:spLocks noChangeArrowheads="1"/>
          </p:cNvSpPr>
          <p:nvPr/>
        </p:nvSpPr>
        <p:spPr bwMode="auto">
          <a:xfrm>
            <a:off x="1106488" y="2025650"/>
            <a:ext cx="33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Verdana" pitchFamily="34" charset="0"/>
              </a:rPr>
              <a:t>S</a:t>
            </a:r>
          </a:p>
        </p:txBody>
      </p:sp>
      <p:sp>
        <p:nvSpPr>
          <p:cNvPr id="79883" name="Text Box 15"/>
          <p:cNvSpPr txBox="1">
            <a:spLocks noChangeArrowheads="1"/>
          </p:cNvSpPr>
          <p:nvPr/>
        </p:nvSpPr>
        <p:spPr bwMode="auto">
          <a:xfrm>
            <a:off x="4267200" y="4343400"/>
            <a:ext cx="35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Verdana" pitchFamily="34" charset="0"/>
              </a:rPr>
              <a:t>D</a:t>
            </a:r>
          </a:p>
        </p:txBody>
      </p:sp>
      <p:sp>
        <p:nvSpPr>
          <p:cNvPr id="79884" name="AutoShape 22"/>
          <p:cNvSpPr>
            <a:spLocks noChangeArrowheads="1"/>
          </p:cNvSpPr>
          <p:nvPr/>
        </p:nvSpPr>
        <p:spPr bwMode="auto">
          <a:xfrm>
            <a:off x="1752600" y="19812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AutoShape 23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AutoShape 28"/>
          <p:cNvSpPr>
            <a:spLocks noChangeArrowheads="1"/>
          </p:cNvSpPr>
          <p:nvPr/>
        </p:nvSpPr>
        <p:spPr bwMode="auto">
          <a:xfrm>
            <a:off x="4419600" y="50292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AutoShape 30"/>
          <p:cNvSpPr>
            <a:spLocks noChangeArrowheads="1"/>
          </p:cNvSpPr>
          <p:nvPr/>
        </p:nvSpPr>
        <p:spPr bwMode="auto">
          <a:xfrm>
            <a:off x="2971800" y="41910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AutoShape 32"/>
          <p:cNvSpPr>
            <a:spLocks noChangeArrowheads="1"/>
          </p:cNvSpPr>
          <p:nvPr/>
        </p:nvSpPr>
        <p:spPr bwMode="auto">
          <a:xfrm>
            <a:off x="2057400" y="4876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AutoShape 34"/>
          <p:cNvSpPr>
            <a:spLocks noChangeArrowheads="1"/>
          </p:cNvSpPr>
          <p:nvPr/>
        </p:nvSpPr>
        <p:spPr bwMode="auto">
          <a:xfrm>
            <a:off x="4038600" y="2209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AutoShape 36"/>
          <p:cNvSpPr>
            <a:spLocks noChangeArrowheads="1"/>
          </p:cNvSpPr>
          <p:nvPr/>
        </p:nvSpPr>
        <p:spPr bwMode="auto">
          <a:xfrm>
            <a:off x="2133600" y="30480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AutoShape 38"/>
          <p:cNvSpPr>
            <a:spLocks noChangeArrowheads="1"/>
          </p:cNvSpPr>
          <p:nvPr/>
        </p:nvSpPr>
        <p:spPr bwMode="auto">
          <a:xfrm>
            <a:off x="2133600" y="35814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AutoShape 45"/>
          <p:cNvSpPr>
            <a:spLocks noChangeArrowheads="1"/>
          </p:cNvSpPr>
          <p:nvPr/>
        </p:nvSpPr>
        <p:spPr bwMode="auto">
          <a:xfrm>
            <a:off x="4114800" y="28956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AutoShape 46"/>
          <p:cNvSpPr>
            <a:spLocks noChangeArrowheads="1"/>
          </p:cNvSpPr>
          <p:nvPr/>
        </p:nvSpPr>
        <p:spPr bwMode="auto">
          <a:xfrm>
            <a:off x="3505200" y="20574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AutoShape 47"/>
          <p:cNvSpPr>
            <a:spLocks noChangeArrowheads="1"/>
          </p:cNvSpPr>
          <p:nvPr/>
        </p:nvSpPr>
        <p:spPr bwMode="auto">
          <a:xfrm>
            <a:off x="2286000" y="23622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AutoShape 48"/>
          <p:cNvSpPr>
            <a:spLocks noChangeArrowheads="1"/>
          </p:cNvSpPr>
          <p:nvPr/>
        </p:nvSpPr>
        <p:spPr bwMode="auto">
          <a:xfrm>
            <a:off x="2895600" y="31242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AutoShape 50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AutoShape 5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AutoShape 53"/>
          <p:cNvSpPr>
            <a:spLocks noChangeArrowheads="1"/>
          </p:cNvSpPr>
          <p:nvPr/>
        </p:nvSpPr>
        <p:spPr bwMode="auto">
          <a:xfrm>
            <a:off x="2133600" y="40386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AutoShape 58"/>
          <p:cNvSpPr>
            <a:spLocks noChangeArrowheads="1"/>
          </p:cNvSpPr>
          <p:nvPr/>
        </p:nvSpPr>
        <p:spPr bwMode="auto">
          <a:xfrm>
            <a:off x="2743200" y="1828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AutoShape 60"/>
          <p:cNvSpPr>
            <a:spLocks noChangeArrowheads="1"/>
          </p:cNvSpPr>
          <p:nvPr/>
        </p:nvSpPr>
        <p:spPr bwMode="auto">
          <a:xfrm>
            <a:off x="3200400" y="26670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AutoShape 61"/>
          <p:cNvSpPr>
            <a:spLocks noChangeArrowheads="1"/>
          </p:cNvSpPr>
          <p:nvPr/>
        </p:nvSpPr>
        <p:spPr bwMode="auto">
          <a:xfrm>
            <a:off x="1524000" y="43434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AutoShape 65"/>
          <p:cNvSpPr>
            <a:spLocks noChangeArrowheads="1"/>
          </p:cNvSpPr>
          <p:nvPr/>
        </p:nvSpPr>
        <p:spPr bwMode="auto">
          <a:xfrm>
            <a:off x="1295400" y="16764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AutoShape 72"/>
          <p:cNvSpPr>
            <a:spLocks noChangeArrowheads="1"/>
          </p:cNvSpPr>
          <p:nvPr/>
        </p:nvSpPr>
        <p:spPr bwMode="auto">
          <a:xfrm>
            <a:off x="4191000" y="4114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AutoShape 75"/>
          <p:cNvSpPr>
            <a:spLocks noChangeArrowheads="1"/>
          </p:cNvSpPr>
          <p:nvPr/>
        </p:nvSpPr>
        <p:spPr bwMode="auto">
          <a:xfrm>
            <a:off x="3886200" y="35052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AutoShape 76"/>
          <p:cNvSpPr>
            <a:spLocks noChangeArrowheads="1"/>
          </p:cNvSpPr>
          <p:nvPr/>
        </p:nvSpPr>
        <p:spPr bwMode="auto">
          <a:xfrm>
            <a:off x="4267200" y="3733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AutoShape 95"/>
          <p:cNvSpPr>
            <a:spLocks noChangeArrowheads="1"/>
          </p:cNvSpPr>
          <p:nvPr/>
        </p:nvSpPr>
        <p:spPr bwMode="auto">
          <a:xfrm>
            <a:off x="4648200" y="27432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AutoShape 98"/>
          <p:cNvSpPr>
            <a:spLocks noChangeArrowheads="1"/>
          </p:cNvSpPr>
          <p:nvPr/>
        </p:nvSpPr>
        <p:spPr bwMode="auto">
          <a:xfrm>
            <a:off x="1295400" y="28956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8" name="Oval 103"/>
          <p:cNvSpPr>
            <a:spLocks noChangeArrowheads="1"/>
          </p:cNvSpPr>
          <p:nvPr/>
        </p:nvSpPr>
        <p:spPr bwMode="auto">
          <a:xfrm>
            <a:off x="1295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9" name="AutoShape 104"/>
          <p:cNvSpPr>
            <a:spLocks noChangeArrowheads="1"/>
          </p:cNvSpPr>
          <p:nvPr/>
        </p:nvSpPr>
        <p:spPr bwMode="auto">
          <a:xfrm>
            <a:off x="4191000" y="4724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45"/>
          <p:cNvGrpSpPr>
            <a:grpSpLocks/>
          </p:cNvGrpSpPr>
          <p:nvPr/>
        </p:nvGrpSpPr>
        <p:grpSpPr bwMode="auto">
          <a:xfrm>
            <a:off x="2133600" y="3048000"/>
            <a:ext cx="1295400" cy="1066800"/>
            <a:chOff x="2133600" y="3048000"/>
            <a:chExt cx="1295400" cy="1066800"/>
          </a:xfrm>
        </p:grpSpPr>
        <p:sp>
          <p:nvSpPr>
            <p:cNvPr id="79933" name="Oval 105"/>
            <p:cNvSpPr>
              <a:spLocks noChangeArrowheads="1"/>
            </p:cNvSpPr>
            <p:nvPr/>
          </p:nvSpPr>
          <p:spPr bwMode="auto">
            <a:xfrm>
              <a:off x="2133600" y="30480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4" name="Oval 106"/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6"/>
          <p:cNvGrpSpPr>
            <a:grpSpLocks/>
          </p:cNvGrpSpPr>
          <p:nvPr/>
        </p:nvGrpSpPr>
        <p:grpSpPr bwMode="auto">
          <a:xfrm>
            <a:off x="2133600" y="3581400"/>
            <a:ext cx="990600" cy="762000"/>
            <a:chOff x="2133600" y="3581400"/>
            <a:chExt cx="990600" cy="762000"/>
          </a:xfrm>
        </p:grpSpPr>
        <p:sp>
          <p:nvSpPr>
            <p:cNvPr id="79931" name="Oval 107"/>
            <p:cNvSpPr>
              <a:spLocks noChangeArrowheads="1"/>
            </p:cNvSpPr>
            <p:nvPr/>
          </p:nvSpPr>
          <p:spPr bwMode="auto">
            <a:xfrm>
              <a:off x="2133600" y="3581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2" name="Oval 108"/>
            <p:cNvSpPr>
              <a:spLocks noChangeArrowheads="1"/>
            </p:cNvSpPr>
            <p:nvPr/>
          </p:nvSpPr>
          <p:spPr bwMode="auto">
            <a:xfrm>
              <a:off x="2971800" y="41910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5257800" y="3824153"/>
            <a:ext cx="2971800" cy="9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Susceptible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congestion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Do not account for queue congestion </a:t>
            </a: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2133600" y="3048000"/>
            <a:ext cx="152400" cy="685800"/>
            <a:chOff x="2133600" y="3048000"/>
            <a:chExt cx="152400" cy="685800"/>
          </a:xfrm>
        </p:grpSpPr>
        <p:sp>
          <p:nvSpPr>
            <p:cNvPr id="65" name="Oval 105"/>
            <p:cNvSpPr>
              <a:spLocks noChangeArrowheads="1"/>
            </p:cNvSpPr>
            <p:nvPr/>
          </p:nvSpPr>
          <p:spPr bwMode="auto">
            <a:xfrm>
              <a:off x="21336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05"/>
            <p:cNvSpPr>
              <a:spLocks noChangeArrowheads="1"/>
            </p:cNvSpPr>
            <p:nvPr/>
          </p:nvSpPr>
          <p:spPr bwMode="auto">
            <a:xfrm>
              <a:off x="2133600" y="3581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2" name="Picture 51" descr="Screen shot 2010-06-04 at 4.35.4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541588"/>
            <a:ext cx="416975" cy="430212"/>
          </a:xfrm>
          <a:prstGeom prst="rect">
            <a:avLst/>
          </a:prstGeom>
        </p:spPr>
      </p:pic>
      <p:pic>
        <p:nvPicPr>
          <p:cNvPr id="53" name="Picture 52" descr="Screen shot 2010-06-04 at 4.35.4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25" y="3303588"/>
            <a:ext cx="416975" cy="4302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7" grpId="0" animBg="1"/>
      <p:bldP spid="131" grpId="0" animBg="1"/>
      <p:bldP spid="1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2"/>
          <p:cNvSpPr>
            <a:spLocks noChangeArrowheads="1"/>
          </p:cNvSpPr>
          <p:nvPr/>
        </p:nvSpPr>
        <p:spPr bwMode="auto">
          <a:xfrm>
            <a:off x="3276600" y="3962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5715000" y="4800600"/>
            <a:ext cx="3048000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Selects forwarder with the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smallest queue backlog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Spreads the traffic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Increases contention and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1371600" y="2362200"/>
            <a:ext cx="2819400" cy="2438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1371600" y="2438400"/>
            <a:ext cx="2819400" cy="2362200"/>
            <a:chOff x="1371600" y="2438400"/>
            <a:chExt cx="2819400" cy="2362200"/>
          </a:xfrm>
        </p:grpSpPr>
        <p:sp>
          <p:nvSpPr>
            <p:cNvPr id="79935" name="Line 11"/>
            <p:cNvSpPr>
              <a:spLocks noChangeShapeType="1"/>
            </p:cNvSpPr>
            <p:nvPr/>
          </p:nvSpPr>
          <p:spPr bwMode="auto">
            <a:xfrm>
              <a:off x="1371600" y="2438400"/>
              <a:ext cx="838200" cy="1219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6" name="Line 11"/>
            <p:cNvSpPr>
              <a:spLocks noChangeShapeType="1"/>
            </p:cNvSpPr>
            <p:nvPr/>
          </p:nvSpPr>
          <p:spPr bwMode="auto">
            <a:xfrm>
              <a:off x="2209800" y="3657600"/>
              <a:ext cx="838200" cy="609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7" name="Line 11"/>
            <p:cNvSpPr>
              <a:spLocks noChangeShapeType="1"/>
            </p:cNvSpPr>
            <p:nvPr/>
          </p:nvSpPr>
          <p:spPr bwMode="auto">
            <a:xfrm>
              <a:off x="3048000" y="4267200"/>
              <a:ext cx="1143000" cy="533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22473B-59E3-47CA-B213-5A28169B195E}" type="slidenum">
              <a:rPr lang="en-US"/>
              <a:pPr/>
              <a:t>6</a:t>
            </a:fld>
            <a:endParaRPr lang="en-US"/>
          </a:p>
        </p:txBody>
      </p:sp>
      <p:sp>
        <p:nvSpPr>
          <p:cNvPr id="79878" name="Rectangle 7"/>
          <p:cNvSpPr>
            <a:spLocks noChangeArrowheads="1"/>
          </p:cNvSpPr>
          <p:nvPr/>
        </p:nvSpPr>
        <p:spPr bwMode="auto">
          <a:xfrm>
            <a:off x="685800" y="1447800"/>
            <a:ext cx="42672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5" name="Rectangle 109"/>
          <p:cNvSpPr>
            <a:spLocks noChangeArrowheads="1"/>
          </p:cNvSpPr>
          <p:nvPr/>
        </p:nvSpPr>
        <p:spPr bwMode="auto">
          <a:xfrm>
            <a:off x="5257800" y="13716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sz="2000" b="1" dirty="0" smtClean="0">
                <a:latin typeface="Times New Roman" pitchFamily="18" charset="0"/>
              </a:rPr>
              <a:t>Time variant (congestion-aware)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Multipath Routing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(SMR-LB)</a:t>
            </a:r>
          </a:p>
          <a:p>
            <a:pPr marL="800100" lvl="1" indent="-34290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Create multiple (2) paths</a:t>
            </a:r>
          </a:p>
          <a:p>
            <a:pPr marL="800100" lvl="1" indent="-34290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Timeshare routes proportional to their average delay</a:t>
            </a:r>
          </a:p>
          <a:p>
            <a:pPr marL="800100" lvl="1" indent="-34290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Roots in minimum delay routing [Gallager84]</a:t>
            </a:r>
          </a:p>
          <a:p>
            <a:pPr marL="800100" lvl="1" indent="-34290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Slow to react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Backpressure routing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(BCP 10)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798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cs typeface="Times New Roman" pitchFamily="18" charset="0"/>
              </a:rPr>
              <a:t>Why New </a:t>
            </a:r>
            <a:r>
              <a:rPr lang="en-US" sz="3200" b="1" dirty="0" smtClean="0">
                <a:cs typeface="Times New Roman" pitchFamily="18" charset="0"/>
              </a:rPr>
              <a:t>Routing Policy?</a:t>
            </a:r>
          </a:p>
        </p:txBody>
      </p:sp>
      <p:sp>
        <p:nvSpPr>
          <p:cNvPr id="79881" name="Oval 2"/>
          <p:cNvSpPr>
            <a:spLocks noChangeArrowheads="1"/>
          </p:cNvSpPr>
          <p:nvPr/>
        </p:nvSpPr>
        <p:spPr bwMode="auto">
          <a:xfrm>
            <a:off x="4648200" y="1981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Text Box 14"/>
          <p:cNvSpPr txBox="1">
            <a:spLocks noChangeArrowheads="1"/>
          </p:cNvSpPr>
          <p:nvPr/>
        </p:nvSpPr>
        <p:spPr bwMode="auto">
          <a:xfrm>
            <a:off x="1106488" y="2025650"/>
            <a:ext cx="33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Verdana" pitchFamily="34" charset="0"/>
              </a:rPr>
              <a:t>S</a:t>
            </a:r>
          </a:p>
        </p:txBody>
      </p:sp>
      <p:sp>
        <p:nvSpPr>
          <p:cNvPr id="79883" name="Text Box 15"/>
          <p:cNvSpPr txBox="1">
            <a:spLocks noChangeArrowheads="1"/>
          </p:cNvSpPr>
          <p:nvPr/>
        </p:nvSpPr>
        <p:spPr bwMode="auto">
          <a:xfrm>
            <a:off x="4267200" y="4343400"/>
            <a:ext cx="35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Verdana" pitchFamily="34" charset="0"/>
              </a:rPr>
              <a:t>D</a:t>
            </a:r>
          </a:p>
        </p:txBody>
      </p:sp>
      <p:sp>
        <p:nvSpPr>
          <p:cNvPr id="79884" name="AutoShape 22"/>
          <p:cNvSpPr>
            <a:spLocks noChangeArrowheads="1"/>
          </p:cNvSpPr>
          <p:nvPr/>
        </p:nvSpPr>
        <p:spPr bwMode="auto">
          <a:xfrm>
            <a:off x="1752600" y="19812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AutoShape 23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AutoShape 28"/>
          <p:cNvSpPr>
            <a:spLocks noChangeArrowheads="1"/>
          </p:cNvSpPr>
          <p:nvPr/>
        </p:nvSpPr>
        <p:spPr bwMode="auto">
          <a:xfrm>
            <a:off x="4419600" y="50292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AutoShape 30"/>
          <p:cNvSpPr>
            <a:spLocks noChangeArrowheads="1"/>
          </p:cNvSpPr>
          <p:nvPr/>
        </p:nvSpPr>
        <p:spPr bwMode="auto">
          <a:xfrm>
            <a:off x="2971800" y="41910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AutoShape 32"/>
          <p:cNvSpPr>
            <a:spLocks noChangeArrowheads="1"/>
          </p:cNvSpPr>
          <p:nvPr/>
        </p:nvSpPr>
        <p:spPr bwMode="auto">
          <a:xfrm>
            <a:off x="2057400" y="4876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AutoShape 34"/>
          <p:cNvSpPr>
            <a:spLocks noChangeArrowheads="1"/>
          </p:cNvSpPr>
          <p:nvPr/>
        </p:nvSpPr>
        <p:spPr bwMode="auto">
          <a:xfrm>
            <a:off x="4038600" y="2209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AutoShape 36"/>
          <p:cNvSpPr>
            <a:spLocks noChangeArrowheads="1"/>
          </p:cNvSpPr>
          <p:nvPr/>
        </p:nvSpPr>
        <p:spPr bwMode="auto">
          <a:xfrm>
            <a:off x="2133600" y="30480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AutoShape 38"/>
          <p:cNvSpPr>
            <a:spLocks noChangeArrowheads="1"/>
          </p:cNvSpPr>
          <p:nvPr/>
        </p:nvSpPr>
        <p:spPr bwMode="auto">
          <a:xfrm>
            <a:off x="2133600" y="35814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AutoShape 45"/>
          <p:cNvSpPr>
            <a:spLocks noChangeArrowheads="1"/>
          </p:cNvSpPr>
          <p:nvPr/>
        </p:nvSpPr>
        <p:spPr bwMode="auto">
          <a:xfrm>
            <a:off x="4114800" y="28956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AutoShape 46"/>
          <p:cNvSpPr>
            <a:spLocks noChangeArrowheads="1"/>
          </p:cNvSpPr>
          <p:nvPr/>
        </p:nvSpPr>
        <p:spPr bwMode="auto">
          <a:xfrm>
            <a:off x="3505200" y="20574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AutoShape 47"/>
          <p:cNvSpPr>
            <a:spLocks noChangeArrowheads="1"/>
          </p:cNvSpPr>
          <p:nvPr/>
        </p:nvSpPr>
        <p:spPr bwMode="auto">
          <a:xfrm>
            <a:off x="2286000" y="23622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AutoShape 48"/>
          <p:cNvSpPr>
            <a:spLocks noChangeArrowheads="1"/>
          </p:cNvSpPr>
          <p:nvPr/>
        </p:nvSpPr>
        <p:spPr bwMode="auto">
          <a:xfrm>
            <a:off x="2895600" y="31242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AutoShape 50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AutoShape 5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AutoShape 53"/>
          <p:cNvSpPr>
            <a:spLocks noChangeArrowheads="1"/>
          </p:cNvSpPr>
          <p:nvPr/>
        </p:nvSpPr>
        <p:spPr bwMode="auto">
          <a:xfrm>
            <a:off x="2133600" y="40386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AutoShape 58"/>
          <p:cNvSpPr>
            <a:spLocks noChangeArrowheads="1"/>
          </p:cNvSpPr>
          <p:nvPr/>
        </p:nvSpPr>
        <p:spPr bwMode="auto">
          <a:xfrm>
            <a:off x="2743200" y="1828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AutoShape 60"/>
          <p:cNvSpPr>
            <a:spLocks noChangeArrowheads="1"/>
          </p:cNvSpPr>
          <p:nvPr/>
        </p:nvSpPr>
        <p:spPr bwMode="auto">
          <a:xfrm>
            <a:off x="3200400" y="26670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AutoShape 61"/>
          <p:cNvSpPr>
            <a:spLocks noChangeArrowheads="1"/>
          </p:cNvSpPr>
          <p:nvPr/>
        </p:nvSpPr>
        <p:spPr bwMode="auto">
          <a:xfrm>
            <a:off x="1524000" y="43434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AutoShape 65"/>
          <p:cNvSpPr>
            <a:spLocks noChangeArrowheads="1"/>
          </p:cNvSpPr>
          <p:nvPr/>
        </p:nvSpPr>
        <p:spPr bwMode="auto">
          <a:xfrm>
            <a:off x="1295400" y="16764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AutoShape 72"/>
          <p:cNvSpPr>
            <a:spLocks noChangeArrowheads="1"/>
          </p:cNvSpPr>
          <p:nvPr/>
        </p:nvSpPr>
        <p:spPr bwMode="auto">
          <a:xfrm>
            <a:off x="4191000" y="4114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AutoShape 75"/>
          <p:cNvSpPr>
            <a:spLocks noChangeArrowheads="1"/>
          </p:cNvSpPr>
          <p:nvPr/>
        </p:nvSpPr>
        <p:spPr bwMode="auto">
          <a:xfrm>
            <a:off x="3886200" y="35052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AutoShape 76"/>
          <p:cNvSpPr>
            <a:spLocks noChangeArrowheads="1"/>
          </p:cNvSpPr>
          <p:nvPr/>
        </p:nvSpPr>
        <p:spPr bwMode="auto">
          <a:xfrm>
            <a:off x="4267200" y="3733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AutoShape 95"/>
          <p:cNvSpPr>
            <a:spLocks noChangeArrowheads="1"/>
          </p:cNvSpPr>
          <p:nvPr/>
        </p:nvSpPr>
        <p:spPr bwMode="auto">
          <a:xfrm>
            <a:off x="4648200" y="27432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AutoShape 98"/>
          <p:cNvSpPr>
            <a:spLocks noChangeArrowheads="1"/>
          </p:cNvSpPr>
          <p:nvPr/>
        </p:nvSpPr>
        <p:spPr bwMode="auto">
          <a:xfrm>
            <a:off x="1295400" y="28956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8" name="Oval 103"/>
          <p:cNvSpPr>
            <a:spLocks noChangeArrowheads="1"/>
          </p:cNvSpPr>
          <p:nvPr/>
        </p:nvSpPr>
        <p:spPr bwMode="auto">
          <a:xfrm>
            <a:off x="1295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9" name="AutoShape 104"/>
          <p:cNvSpPr>
            <a:spLocks noChangeArrowheads="1"/>
          </p:cNvSpPr>
          <p:nvPr/>
        </p:nvSpPr>
        <p:spPr bwMode="auto">
          <a:xfrm>
            <a:off x="4191000" y="4724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45"/>
          <p:cNvGrpSpPr>
            <a:grpSpLocks/>
          </p:cNvGrpSpPr>
          <p:nvPr/>
        </p:nvGrpSpPr>
        <p:grpSpPr bwMode="auto">
          <a:xfrm>
            <a:off x="2133600" y="3048000"/>
            <a:ext cx="1295400" cy="1066800"/>
            <a:chOff x="2133600" y="3048000"/>
            <a:chExt cx="1295400" cy="1066800"/>
          </a:xfrm>
        </p:grpSpPr>
        <p:sp>
          <p:nvSpPr>
            <p:cNvPr id="79933" name="Oval 105"/>
            <p:cNvSpPr>
              <a:spLocks noChangeArrowheads="1"/>
            </p:cNvSpPr>
            <p:nvPr/>
          </p:nvSpPr>
          <p:spPr bwMode="auto">
            <a:xfrm>
              <a:off x="2133600" y="30480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4" name="Oval 106"/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6"/>
          <p:cNvGrpSpPr>
            <a:grpSpLocks/>
          </p:cNvGrpSpPr>
          <p:nvPr/>
        </p:nvGrpSpPr>
        <p:grpSpPr bwMode="auto">
          <a:xfrm>
            <a:off x="2133600" y="3581400"/>
            <a:ext cx="990600" cy="762000"/>
            <a:chOff x="2133600" y="3581400"/>
            <a:chExt cx="990600" cy="762000"/>
          </a:xfrm>
        </p:grpSpPr>
        <p:sp>
          <p:nvSpPr>
            <p:cNvPr id="79931" name="Oval 107"/>
            <p:cNvSpPr>
              <a:spLocks noChangeArrowheads="1"/>
            </p:cNvSpPr>
            <p:nvPr/>
          </p:nvSpPr>
          <p:spPr bwMode="auto">
            <a:xfrm>
              <a:off x="2133600" y="3581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2" name="Oval 108"/>
            <p:cNvSpPr>
              <a:spLocks noChangeArrowheads="1"/>
            </p:cNvSpPr>
            <p:nvPr/>
          </p:nvSpPr>
          <p:spPr bwMode="auto">
            <a:xfrm>
              <a:off x="2971800" y="41910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47"/>
          <p:cNvGrpSpPr>
            <a:grpSpLocks/>
          </p:cNvGrpSpPr>
          <p:nvPr/>
        </p:nvGrpSpPr>
        <p:grpSpPr bwMode="auto">
          <a:xfrm>
            <a:off x="1371600" y="2362200"/>
            <a:ext cx="2895600" cy="1828800"/>
            <a:chOff x="1371600" y="2362200"/>
            <a:chExt cx="2895600" cy="1828800"/>
          </a:xfrm>
        </p:grpSpPr>
        <p:sp>
          <p:nvSpPr>
            <p:cNvPr id="79925" name="Oval 106"/>
            <p:cNvSpPr>
              <a:spLocks noChangeArrowheads="1"/>
            </p:cNvSpPr>
            <p:nvPr/>
          </p:nvSpPr>
          <p:spPr bwMode="auto">
            <a:xfrm>
              <a:off x="3200400" y="26670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6" name="Oval 106"/>
            <p:cNvSpPr>
              <a:spLocks noChangeArrowheads="1"/>
            </p:cNvSpPr>
            <p:nvPr/>
          </p:nvSpPr>
          <p:spPr bwMode="auto">
            <a:xfrm>
              <a:off x="4114800" y="28956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7" name="Oval 106"/>
            <p:cNvSpPr>
              <a:spLocks noChangeArrowheads="1"/>
            </p:cNvSpPr>
            <p:nvPr/>
          </p:nvSpPr>
          <p:spPr bwMode="auto">
            <a:xfrm>
              <a:off x="1371600" y="34290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8" name="Oval 106"/>
            <p:cNvSpPr>
              <a:spLocks noChangeArrowheads="1"/>
            </p:cNvSpPr>
            <p:nvPr/>
          </p:nvSpPr>
          <p:spPr bwMode="auto">
            <a:xfrm>
              <a:off x="2133600" y="40386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9" name="Oval 106"/>
            <p:cNvSpPr>
              <a:spLocks noChangeArrowheads="1"/>
            </p:cNvSpPr>
            <p:nvPr/>
          </p:nvSpPr>
          <p:spPr bwMode="auto">
            <a:xfrm>
              <a:off x="2895600" y="31242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0" name="Oval 106"/>
            <p:cNvSpPr>
              <a:spLocks noChangeArrowheads="1"/>
            </p:cNvSpPr>
            <p:nvPr/>
          </p:nvSpPr>
          <p:spPr bwMode="auto">
            <a:xfrm>
              <a:off x="2286000" y="23622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" name="Content Placeholder 2"/>
          <p:cNvSpPr txBox="1">
            <a:spLocks/>
          </p:cNvSpPr>
          <p:nvPr/>
        </p:nvSpPr>
        <p:spPr bwMode="auto">
          <a:xfrm>
            <a:off x="152400" y="6019800"/>
            <a:ext cx="73152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228600"/>
          </a:effectLst>
        </p:spPr>
        <p:txBody>
          <a:bodyPr>
            <a:scene3d>
              <a:camera prst="orthographicFront"/>
              <a:lightRig rig="threePt" dir="t"/>
            </a:scene3d>
            <a:sp3d>
              <a:bevelT w="12700"/>
            </a:sp3d>
          </a:bodyPr>
          <a:lstStyle/>
          <a:p>
            <a:pPr marL="730250" lvl="1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800" dirty="0">
              <a:solidFill>
                <a:schemeClr val="tx1">
                  <a:alpha val="99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30250" lvl="1" indent="-273050" eaLnBrk="0" hangingPunct="0">
              <a:spcBef>
                <a:spcPct val="20000"/>
              </a:spcBef>
              <a:buClr>
                <a:srgbClr val="0033CC"/>
              </a:buClr>
              <a:buSzPct val="95000"/>
              <a:buFont typeface="Wingdings 2" pitchFamily="18" charset="2"/>
              <a:buChar char=""/>
            </a:pPr>
            <a:r>
              <a:rPr lang="en-US" sz="2200" b="1" dirty="0">
                <a:solidFill>
                  <a:schemeClr val="tx1">
                    <a:alpha val="99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Need routing policy suitable for all traffic conditions</a:t>
            </a:r>
            <a:endParaRPr lang="en-US" sz="2200" b="1" i="1" baseline="-25000" dirty="0">
              <a:solidFill>
                <a:schemeClr val="tx1">
                  <a:alpha val="99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53"/>
          <p:cNvGrpSpPr>
            <a:grpSpLocks/>
          </p:cNvGrpSpPr>
          <p:nvPr/>
        </p:nvGrpSpPr>
        <p:grpSpPr bwMode="auto">
          <a:xfrm>
            <a:off x="1524000" y="1828800"/>
            <a:ext cx="2667000" cy="3200400"/>
            <a:chOff x="1524000" y="1828800"/>
            <a:chExt cx="2667000" cy="3200400"/>
          </a:xfrm>
        </p:grpSpPr>
        <p:sp>
          <p:nvSpPr>
            <p:cNvPr id="79919" name="Oval 106"/>
            <p:cNvSpPr>
              <a:spLocks noChangeArrowheads="1"/>
            </p:cNvSpPr>
            <p:nvPr/>
          </p:nvSpPr>
          <p:spPr bwMode="auto">
            <a:xfrm>
              <a:off x="3886200" y="35052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0" name="Oval 106"/>
            <p:cNvSpPr>
              <a:spLocks noChangeArrowheads="1"/>
            </p:cNvSpPr>
            <p:nvPr/>
          </p:nvSpPr>
          <p:spPr bwMode="auto">
            <a:xfrm>
              <a:off x="1524000" y="4343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1" name="Oval 106"/>
            <p:cNvSpPr>
              <a:spLocks noChangeArrowheads="1"/>
            </p:cNvSpPr>
            <p:nvPr/>
          </p:nvSpPr>
          <p:spPr bwMode="auto">
            <a:xfrm>
              <a:off x="2057400" y="48768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2" name="Oval 106"/>
            <p:cNvSpPr>
              <a:spLocks noChangeArrowheads="1"/>
            </p:cNvSpPr>
            <p:nvPr/>
          </p:nvSpPr>
          <p:spPr bwMode="auto">
            <a:xfrm>
              <a:off x="2743200" y="18288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3" name="Oval 106"/>
            <p:cNvSpPr>
              <a:spLocks noChangeArrowheads="1"/>
            </p:cNvSpPr>
            <p:nvPr/>
          </p:nvSpPr>
          <p:spPr bwMode="auto">
            <a:xfrm>
              <a:off x="3505200" y="2057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4" name="Oval 106"/>
            <p:cNvSpPr>
              <a:spLocks noChangeArrowheads="1"/>
            </p:cNvSpPr>
            <p:nvPr/>
          </p:nvSpPr>
          <p:spPr bwMode="auto">
            <a:xfrm>
              <a:off x="4038600" y="22098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6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7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7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7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p"/>
      <p:bldP spid="127085" grpId="0" build="allAtOnce"/>
      <p:bldP spid="127085" grpId="1" build="allAtOnce"/>
      <p:bldP spid="127085" grpId="2" build="allAtOnce"/>
      <p:bldP spid="127085" grpId="3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8229600" cy="5334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CDP: A bird’s eye view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CDP components</a:t>
            </a:r>
          </a:p>
          <a:p>
            <a:endParaRPr lang="en-US" dirty="0" smtClean="0"/>
          </a:p>
          <a:p>
            <a:r>
              <a:rPr lang="en-US" dirty="0" smtClean="0"/>
              <a:t>CDP issues</a:t>
            </a:r>
          </a:p>
          <a:p>
            <a:endParaRPr lang="en-US" dirty="0" smtClean="0"/>
          </a:p>
          <a:p>
            <a:r>
              <a:rPr lang="en-US" dirty="0" smtClean="0"/>
              <a:t>Evaluation </a:t>
            </a:r>
          </a:p>
          <a:p>
            <a:endParaRPr lang="en-US" dirty="0" smtClean="0"/>
          </a:p>
          <a:p>
            <a:r>
              <a:rPr lang="en-US" dirty="0" smtClean="0"/>
              <a:t>Discussion and ongoing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4948B-BF13-8A43-8735-CE916A9EB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advTm="2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686800" cy="8763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cs typeface="Times New Roman" pitchFamily="18" charset="0"/>
              </a:rPr>
              <a:t>Congestion Diversity Protocol : Bird’s eye view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4114800"/>
            <a:ext cx="7848600" cy="2057400"/>
          </a:xfrm>
        </p:spPr>
        <p:txBody>
          <a:bodyPr/>
          <a:lstStyle/>
          <a:p>
            <a:pPr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Goal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Decentralized computation of the proposed congestion measure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Route efficiently to avoid congestion </a:t>
            </a:r>
          </a:p>
          <a:p>
            <a:pPr lvl="1"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Group 127"/>
          <p:cNvGrpSpPr>
            <a:grpSpLocks noChangeAspect="1"/>
          </p:cNvGrpSpPr>
          <p:nvPr/>
        </p:nvGrpSpPr>
        <p:grpSpPr bwMode="auto">
          <a:xfrm>
            <a:off x="6858000" y="3670300"/>
            <a:ext cx="471488" cy="215900"/>
            <a:chOff x="2592387" y="10363200"/>
            <a:chExt cx="838201" cy="382588"/>
          </a:xfrm>
        </p:grpSpPr>
        <p:cxnSp>
          <p:nvCxnSpPr>
            <p:cNvPr id="76" name="Straight Connector 118"/>
            <p:cNvCxnSpPr>
              <a:cxnSpLocks noChangeShapeType="1"/>
            </p:cNvCxnSpPr>
            <p:nvPr/>
          </p:nvCxnSpPr>
          <p:spPr bwMode="auto">
            <a:xfrm rot="5400000">
              <a:off x="3239294" y="10552906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78" name="Group 126"/>
            <p:cNvGrpSpPr>
              <a:grpSpLocks/>
            </p:cNvGrpSpPr>
            <p:nvPr/>
          </p:nvGrpSpPr>
          <p:grpSpPr bwMode="auto">
            <a:xfrm>
              <a:off x="2592387" y="10363200"/>
              <a:ext cx="836613" cy="382588"/>
              <a:chOff x="9450387" y="9525000"/>
              <a:chExt cx="836613" cy="382588"/>
            </a:xfrm>
          </p:grpSpPr>
          <p:cxnSp>
            <p:nvCxnSpPr>
              <p:cNvPr id="80" name="Straight Connector 116"/>
              <p:cNvCxnSpPr>
                <a:cxnSpLocks noChangeShapeType="1"/>
              </p:cNvCxnSpPr>
              <p:nvPr/>
            </p:nvCxnSpPr>
            <p:spPr bwMode="auto">
              <a:xfrm>
                <a:off x="9450387" y="9525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121"/>
              <p:cNvCxnSpPr>
                <a:cxnSpLocks noChangeShapeType="1"/>
              </p:cNvCxnSpPr>
              <p:nvPr/>
            </p:nvCxnSpPr>
            <p:spPr bwMode="auto">
              <a:xfrm rot="5400000">
                <a:off x="99448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122"/>
              <p:cNvCxnSpPr>
                <a:cxnSpLocks noChangeShapeType="1"/>
              </p:cNvCxnSpPr>
              <p:nvPr/>
            </p:nvCxnSpPr>
            <p:spPr bwMode="auto">
              <a:xfrm rot="5400000">
                <a:off x="97924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96400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9450387" y="9906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87" name="Group 206"/>
          <p:cNvGrpSpPr>
            <a:grpSpLocks/>
          </p:cNvGrpSpPr>
          <p:nvPr/>
        </p:nvGrpSpPr>
        <p:grpSpPr bwMode="auto">
          <a:xfrm>
            <a:off x="6705600" y="3529013"/>
            <a:ext cx="177800" cy="225425"/>
            <a:chOff x="2819400" y="10134600"/>
            <a:chExt cx="381000" cy="457202"/>
          </a:xfrm>
        </p:grpSpPr>
        <p:cxnSp>
          <p:nvCxnSpPr>
            <p:cNvPr id="89" name="Straight Arrow Connector 146"/>
            <p:cNvCxnSpPr>
              <a:cxnSpLocks noChangeShapeType="1"/>
            </p:cNvCxnSpPr>
            <p:nvPr/>
          </p:nvCxnSpPr>
          <p:spPr bwMode="auto">
            <a:xfrm>
              <a:off x="2819400" y="10591800"/>
              <a:ext cx="381000" cy="2"/>
            </a:xfrm>
            <a:prstGeom prst="straightConnector1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arrow" w="med" len="med"/>
            </a:ln>
          </p:spPr>
        </p:cxnSp>
        <p:cxnSp>
          <p:nvCxnSpPr>
            <p:cNvPr id="92" name="Straight Arrow Connector 146"/>
            <p:cNvCxnSpPr>
              <a:cxnSpLocks noChangeShapeType="1"/>
            </p:cNvCxnSpPr>
            <p:nvPr/>
          </p:nvCxnSpPr>
          <p:spPr bwMode="auto">
            <a:xfrm rot="5400000">
              <a:off x="2591594" y="10362406"/>
              <a:ext cx="457200" cy="1588"/>
            </a:xfrm>
            <a:prstGeom prst="straightConnector1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</p:spPr>
        </p:cxnSp>
      </p:grpSp>
      <p:grpSp>
        <p:nvGrpSpPr>
          <p:cNvPr id="93" name="Group 127"/>
          <p:cNvGrpSpPr>
            <a:grpSpLocks noChangeAspect="1"/>
          </p:cNvGrpSpPr>
          <p:nvPr/>
        </p:nvGrpSpPr>
        <p:grpSpPr bwMode="auto">
          <a:xfrm>
            <a:off x="4876800" y="3136900"/>
            <a:ext cx="471488" cy="215900"/>
            <a:chOff x="2592387" y="10363200"/>
            <a:chExt cx="838201" cy="382588"/>
          </a:xfrm>
        </p:grpSpPr>
        <p:cxnSp>
          <p:nvCxnSpPr>
            <p:cNvPr id="94" name="Straight Connector 118"/>
            <p:cNvCxnSpPr>
              <a:cxnSpLocks noChangeShapeType="1"/>
            </p:cNvCxnSpPr>
            <p:nvPr/>
          </p:nvCxnSpPr>
          <p:spPr bwMode="auto">
            <a:xfrm rot="5400000">
              <a:off x="3239294" y="10552906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95" name="Group 126"/>
            <p:cNvGrpSpPr>
              <a:grpSpLocks/>
            </p:cNvGrpSpPr>
            <p:nvPr/>
          </p:nvGrpSpPr>
          <p:grpSpPr bwMode="auto">
            <a:xfrm>
              <a:off x="2592387" y="10363200"/>
              <a:ext cx="836613" cy="382588"/>
              <a:chOff x="9450387" y="9525000"/>
              <a:chExt cx="836613" cy="382588"/>
            </a:xfrm>
          </p:grpSpPr>
          <p:cxnSp>
            <p:nvCxnSpPr>
              <p:cNvPr id="96" name="Straight Connector 116"/>
              <p:cNvCxnSpPr>
                <a:cxnSpLocks noChangeShapeType="1"/>
              </p:cNvCxnSpPr>
              <p:nvPr/>
            </p:nvCxnSpPr>
            <p:spPr bwMode="auto">
              <a:xfrm>
                <a:off x="9450387" y="9525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7" name="Straight Connector 121"/>
              <p:cNvCxnSpPr>
                <a:cxnSpLocks noChangeShapeType="1"/>
              </p:cNvCxnSpPr>
              <p:nvPr/>
            </p:nvCxnSpPr>
            <p:spPr bwMode="auto">
              <a:xfrm rot="5400000">
                <a:off x="99448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8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9450387" y="9906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99" name="Group 206"/>
          <p:cNvGrpSpPr>
            <a:grpSpLocks/>
          </p:cNvGrpSpPr>
          <p:nvPr/>
        </p:nvGrpSpPr>
        <p:grpSpPr bwMode="auto">
          <a:xfrm>
            <a:off x="4724400" y="2995613"/>
            <a:ext cx="177800" cy="225425"/>
            <a:chOff x="2819400" y="10134600"/>
            <a:chExt cx="381000" cy="457202"/>
          </a:xfrm>
        </p:grpSpPr>
        <p:cxnSp>
          <p:nvCxnSpPr>
            <p:cNvPr id="100" name="Straight Arrow Connector 146"/>
            <p:cNvCxnSpPr>
              <a:cxnSpLocks noChangeShapeType="1"/>
            </p:cNvCxnSpPr>
            <p:nvPr/>
          </p:nvCxnSpPr>
          <p:spPr bwMode="auto">
            <a:xfrm>
              <a:off x="2819400" y="10591800"/>
              <a:ext cx="381000" cy="2"/>
            </a:xfrm>
            <a:prstGeom prst="straightConnector1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arrow" w="med" len="med"/>
            </a:ln>
          </p:spPr>
        </p:cxnSp>
        <p:cxnSp>
          <p:nvCxnSpPr>
            <p:cNvPr id="101" name="Straight Arrow Connector 146"/>
            <p:cNvCxnSpPr>
              <a:cxnSpLocks noChangeShapeType="1"/>
            </p:cNvCxnSpPr>
            <p:nvPr/>
          </p:nvCxnSpPr>
          <p:spPr bwMode="auto">
            <a:xfrm rot="5400000">
              <a:off x="2591594" y="10362406"/>
              <a:ext cx="457200" cy="1588"/>
            </a:xfrm>
            <a:prstGeom prst="straightConnector1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</p:spPr>
        </p:cxn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5410200" y="2046274"/>
            <a:ext cx="3352800" cy="1524000"/>
            <a:chOff x="5257800" y="3429000"/>
            <a:chExt cx="3886200" cy="1676400"/>
          </a:xfrm>
        </p:grpSpPr>
        <p:grpSp>
          <p:nvGrpSpPr>
            <p:cNvPr id="103" name="Group 39"/>
            <p:cNvGrpSpPr>
              <a:grpSpLocks/>
            </p:cNvGrpSpPr>
            <p:nvPr/>
          </p:nvGrpSpPr>
          <p:grpSpPr bwMode="auto">
            <a:xfrm>
              <a:off x="5257800" y="3429000"/>
              <a:ext cx="3502025" cy="1676400"/>
              <a:chOff x="304800" y="4648200"/>
              <a:chExt cx="3502025" cy="16764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304800" y="5334477"/>
                <a:ext cx="533616" cy="5326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372033" y="4725035"/>
                <a:ext cx="533616" cy="53260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590150" y="4725035"/>
                <a:ext cx="533616" cy="53260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209259" y="5791994"/>
                <a:ext cx="533616" cy="5326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9" name="Straight Arrow Connector 108"/>
              <p:cNvCxnSpPr>
                <a:stCxn id="105" idx="7"/>
                <a:endCxn id="106" idx="2"/>
              </p:cNvCxnSpPr>
              <p:nvPr/>
            </p:nvCxnSpPr>
            <p:spPr>
              <a:xfrm rot="5400000" flipH="1" flipV="1">
                <a:off x="856160" y="4895439"/>
                <a:ext cx="420847" cy="61089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06" idx="6"/>
                <a:endCxn id="107" idx="2"/>
              </p:cNvCxnSpPr>
              <p:nvPr/>
            </p:nvCxnSpPr>
            <p:spPr>
              <a:xfrm>
                <a:off x="1905649" y="4990465"/>
                <a:ext cx="684501" cy="1747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107" idx="6"/>
              </p:cNvCxnSpPr>
              <p:nvPr/>
            </p:nvCxnSpPr>
            <p:spPr>
              <a:xfrm>
                <a:off x="3123767" y="4990465"/>
                <a:ext cx="610899" cy="420847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105" idx="5"/>
                <a:endCxn id="108" idx="2"/>
              </p:cNvCxnSpPr>
              <p:nvPr/>
            </p:nvCxnSpPr>
            <p:spPr>
              <a:xfrm rot="16200000" flipH="1">
                <a:off x="1351609" y="5199773"/>
                <a:ext cx="267177" cy="14481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stCxn id="108" idx="6"/>
              </p:cNvCxnSpPr>
              <p:nvPr/>
            </p:nvCxnSpPr>
            <p:spPr>
              <a:xfrm flipV="1">
                <a:off x="2742876" y="5790247"/>
                <a:ext cx="991790" cy="267177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50"/>
              <p:cNvSpPr txBox="1">
                <a:spLocks noChangeArrowheads="1"/>
              </p:cNvSpPr>
              <p:nvPr/>
            </p:nvSpPr>
            <p:spPr bwMode="auto">
              <a:xfrm>
                <a:off x="673100" y="4953000"/>
                <a:ext cx="4699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0.5</a:t>
                </a:r>
              </a:p>
            </p:txBody>
          </p:sp>
          <p:sp>
            <p:nvSpPr>
              <p:cNvPr id="115" name="TextBox 51"/>
              <p:cNvSpPr txBox="1">
                <a:spLocks noChangeArrowheads="1"/>
              </p:cNvSpPr>
              <p:nvPr/>
            </p:nvSpPr>
            <p:spPr bwMode="auto">
              <a:xfrm>
                <a:off x="1981200" y="4648200"/>
                <a:ext cx="466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0.8</a:t>
                </a:r>
              </a:p>
            </p:txBody>
          </p:sp>
          <p:sp>
            <p:nvSpPr>
              <p:cNvPr id="116" name="TextBox 52"/>
              <p:cNvSpPr txBox="1">
                <a:spLocks noChangeArrowheads="1"/>
              </p:cNvSpPr>
              <p:nvPr/>
            </p:nvSpPr>
            <p:spPr bwMode="auto">
              <a:xfrm>
                <a:off x="3340100" y="4953000"/>
                <a:ext cx="466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0.8</a:t>
                </a:r>
              </a:p>
            </p:txBody>
          </p:sp>
          <p:sp>
            <p:nvSpPr>
              <p:cNvPr id="117" name="TextBox 53"/>
              <p:cNvSpPr txBox="1">
                <a:spLocks noChangeArrowheads="1"/>
              </p:cNvSpPr>
              <p:nvPr/>
            </p:nvSpPr>
            <p:spPr bwMode="auto">
              <a:xfrm>
                <a:off x="3035300" y="5867400"/>
                <a:ext cx="466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0.8</a:t>
                </a:r>
              </a:p>
            </p:txBody>
          </p:sp>
          <p:sp>
            <p:nvSpPr>
              <p:cNvPr id="118" name="TextBox 54"/>
              <p:cNvSpPr txBox="1">
                <a:spLocks noChangeArrowheads="1"/>
              </p:cNvSpPr>
              <p:nvPr/>
            </p:nvSpPr>
            <p:spPr bwMode="auto">
              <a:xfrm>
                <a:off x="1143000" y="5867400"/>
                <a:ext cx="4699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0.9</a:t>
                </a:r>
              </a:p>
            </p:txBody>
          </p:sp>
        </p:grpSp>
        <p:sp>
          <p:nvSpPr>
            <p:cNvPr id="104" name="Oval 103"/>
            <p:cNvSpPr/>
            <p:nvPr/>
          </p:nvSpPr>
          <p:spPr bwMode="auto">
            <a:xfrm>
              <a:off x="8610384" y="4115277"/>
              <a:ext cx="533616" cy="5326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609600" y="2083713"/>
            <a:ext cx="48994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CDP’s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core is congestion 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ware 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</a:rPr>
              <a:t>r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outing</a:t>
            </a:r>
            <a:endParaRPr lang="en-US" sz="2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0" name="Content Placeholder 2"/>
          <p:cNvSpPr txBox="1">
            <a:spLocks/>
          </p:cNvSpPr>
          <p:nvPr/>
        </p:nvSpPr>
        <p:spPr bwMode="auto">
          <a:xfrm>
            <a:off x="762000" y="251460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 decisions are based on congestion in the network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 exploits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ath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diversity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when available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AutoShape 681"/>
          <p:cNvSpPr>
            <a:spLocks noChangeArrowheads="1"/>
          </p:cNvSpPr>
          <p:nvPr/>
        </p:nvSpPr>
        <p:spPr bwMode="auto">
          <a:xfrm>
            <a:off x="5181600" y="2755900"/>
            <a:ext cx="152400" cy="762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" name="AutoShape 681"/>
          <p:cNvSpPr>
            <a:spLocks noChangeArrowheads="1"/>
          </p:cNvSpPr>
          <p:nvPr/>
        </p:nvSpPr>
        <p:spPr bwMode="auto">
          <a:xfrm>
            <a:off x="6405578" y="1974836"/>
            <a:ext cx="152400" cy="762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" name="AutoShape 681"/>
          <p:cNvSpPr>
            <a:spLocks noChangeArrowheads="1"/>
          </p:cNvSpPr>
          <p:nvPr/>
        </p:nvSpPr>
        <p:spPr bwMode="auto">
          <a:xfrm>
            <a:off x="7762900" y="2046274"/>
            <a:ext cx="152400" cy="762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3864948B-BF13-8A43-8735-CE916A9EB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104 L 0.121 -0.100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6762E-6 L 0.12743 0.0025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0999E-6 L 0.08021 0.0763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119" grpId="0"/>
      <p:bldP spid="120" grpId="0"/>
      <p:bldP spid="121" grpId="0" animBg="1"/>
      <p:bldP spid="122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382000" cy="8763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cs typeface="Times New Roman" pitchFamily="18" charset="0"/>
              </a:rPr>
              <a:t>Congestion Measure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7848600" cy="1219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Nodes are ordered according to a congestion measure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the expected delay to reach the destination</a:t>
            </a:r>
          </a:p>
          <a:p>
            <a:pPr lvl="1"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6" name="Rectangle 101"/>
          <p:cNvSpPr>
            <a:spLocks noChangeArrowheads="1"/>
          </p:cNvSpPr>
          <p:nvPr/>
        </p:nvSpPr>
        <p:spPr bwMode="auto">
          <a:xfrm>
            <a:off x="7924800" y="6400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7" name="Rectangle 6"/>
          <p:cNvSpPr>
            <a:spLocks noChangeArrowheads="1"/>
          </p:cNvSpPr>
          <p:nvPr/>
        </p:nvSpPr>
        <p:spPr bwMode="auto">
          <a:xfrm>
            <a:off x="457200" y="2743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all j        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has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lowest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rank 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998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A58674-90BE-467F-90BC-B09E2B325E16}" type="slidenum">
              <a:rPr lang="en-US"/>
              <a:pPr/>
              <a:t>9</a:t>
            </a:fld>
            <a:endParaRPr lang="en-US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457200" y="3733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Routing policy: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select the forwarder with the lowest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419600" y="480060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node S will select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the next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forwarder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505200" y="3048000"/>
            <a:ext cx="3810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" name="Group 127"/>
          <p:cNvGrpSpPr>
            <a:grpSpLocks noChangeAspect="1"/>
          </p:cNvGrpSpPr>
          <p:nvPr/>
        </p:nvGrpSpPr>
        <p:grpSpPr bwMode="auto">
          <a:xfrm>
            <a:off x="2362200" y="6196026"/>
            <a:ext cx="471488" cy="215900"/>
            <a:chOff x="2592387" y="10363200"/>
            <a:chExt cx="838201" cy="382588"/>
          </a:xfrm>
        </p:grpSpPr>
        <p:cxnSp>
          <p:nvCxnSpPr>
            <p:cNvPr id="30" name="Straight Connector 118"/>
            <p:cNvCxnSpPr>
              <a:cxnSpLocks noChangeShapeType="1"/>
            </p:cNvCxnSpPr>
            <p:nvPr/>
          </p:nvCxnSpPr>
          <p:spPr bwMode="auto">
            <a:xfrm rot="5400000">
              <a:off x="3239294" y="10552906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" name="Group 126"/>
            <p:cNvGrpSpPr>
              <a:grpSpLocks/>
            </p:cNvGrpSpPr>
            <p:nvPr/>
          </p:nvGrpSpPr>
          <p:grpSpPr bwMode="auto">
            <a:xfrm>
              <a:off x="2592387" y="10363200"/>
              <a:ext cx="836613" cy="382588"/>
              <a:chOff x="9450387" y="9525000"/>
              <a:chExt cx="836613" cy="382588"/>
            </a:xfrm>
          </p:grpSpPr>
          <p:cxnSp>
            <p:nvCxnSpPr>
              <p:cNvPr id="32" name="Straight Connector 116"/>
              <p:cNvCxnSpPr>
                <a:cxnSpLocks noChangeShapeType="1"/>
              </p:cNvCxnSpPr>
              <p:nvPr/>
            </p:nvCxnSpPr>
            <p:spPr bwMode="auto">
              <a:xfrm>
                <a:off x="9450387" y="9525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4" name="Straight Connector 121"/>
              <p:cNvCxnSpPr>
                <a:cxnSpLocks noChangeShapeType="1"/>
              </p:cNvCxnSpPr>
              <p:nvPr/>
            </p:nvCxnSpPr>
            <p:spPr bwMode="auto">
              <a:xfrm rot="5400000">
                <a:off x="99448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" name="Straight Connector 122"/>
              <p:cNvCxnSpPr>
                <a:cxnSpLocks noChangeShapeType="1"/>
              </p:cNvCxnSpPr>
              <p:nvPr/>
            </p:nvCxnSpPr>
            <p:spPr bwMode="auto">
              <a:xfrm rot="5400000">
                <a:off x="97924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6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96400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7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9450387" y="9906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" name="Group 206"/>
          <p:cNvGrpSpPr>
            <a:grpSpLocks/>
          </p:cNvGrpSpPr>
          <p:nvPr/>
        </p:nvGrpSpPr>
        <p:grpSpPr bwMode="auto">
          <a:xfrm>
            <a:off x="2209800" y="6054739"/>
            <a:ext cx="177800" cy="225425"/>
            <a:chOff x="2819400" y="10134600"/>
            <a:chExt cx="381000" cy="457202"/>
          </a:xfrm>
        </p:grpSpPr>
        <p:cxnSp>
          <p:nvCxnSpPr>
            <p:cNvPr id="39" name="Straight Arrow Connector 146"/>
            <p:cNvCxnSpPr>
              <a:cxnSpLocks noChangeShapeType="1"/>
            </p:cNvCxnSpPr>
            <p:nvPr/>
          </p:nvCxnSpPr>
          <p:spPr bwMode="auto">
            <a:xfrm>
              <a:off x="2819400" y="10591800"/>
              <a:ext cx="381000" cy="2"/>
            </a:xfrm>
            <a:prstGeom prst="straightConnector1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Arrow Connector 146"/>
            <p:cNvCxnSpPr>
              <a:cxnSpLocks noChangeShapeType="1"/>
            </p:cNvCxnSpPr>
            <p:nvPr/>
          </p:nvCxnSpPr>
          <p:spPr bwMode="auto">
            <a:xfrm rot="5400000">
              <a:off x="2591594" y="10362406"/>
              <a:ext cx="457200" cy="1588"/>
            </a:xfrm>
            <a:prstGeom prst="straightConnector1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</p:spPr>
        </p:cxnSp>
      </p:grpSp>
      <p:grpSp>
        <p:nvGrpSpPr>
          <p:cNvPr id="5" name="Group 127"/>
          <p:cNvGrpSpPr>
            <a:grpSpLocks noChangeAspect="1"/>
          </p:cNvGrpSpPr>
          <p:nvPr/>
        </p:nvGrpSpPr>
        <p:grpSpPr bwMode="auto">
          <a:xfrm>
            <a:off x="381000" y="5662626"/>
            <a:ext cx="471488" cy="215900"/>
            <a:chOff x="2592387" y="10363200"/>
            <a:chExt cx="838201" cy="382588"/>
          </a:xfrm>
        </p:grpSpPr>
        <p:cxnSp>
          <p:nvCxnSpPr>
            <p:cNvPr id="42" name="Straight Connector 118"/>
            <p:cNvCxnSpPr>
              <a:cxnSpLocks noChangeShapeType="1"/>
            </p:cNvCxnSpPr>
            <p:nvPr/>
          </p:nvCxnSpPr>
          <p:spPr bwMode="auto">
            <a:xfrm rot="5400000">
              <a:off x="3239294" y="10552906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" name="Group 126"/>
            <p:cNvGrpSpPr>
              <a:grpSpLocks/>
            </p:cNvGrpSpPr>
            <p:nvPr/>
          </p:nvGrpSpPr>
          <p:grpSpPr bwMode="auto">
            <a:xfrm>
              <a:off x="2592387" y="10363200"/>
              <a:ext cx="836613" cy="382588"/>
              <a:chOff x="9450387" y="9525000"/>
              <a:chExt cx="836613" cy="382588"/>
            </a:xfrm>
          </p:grpSpPr>
          <p:cxnSp>
            <p:nvCxnSpPr>
              <p:cNvPr id="44" name="Straight Connector 116"/>
              <p:cNvCxnSpPr>
                <a:cxnSpLocks noChangeShapeType="1"/>
              </p:cNvCxnSpPr>
              <p:nvPr/>
            </p:nvCxnSpPr>
            <p:spPr bwMode="auto">
              <a:xfrm>
                <a:off x="9450387" y="9525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5" name="Straight Connector 121"/>
              <p:cNvCxnSpPr>
                <a:cxnSpLocks noChangeShapeType="1"/>
              </p:cNvCxnSpPr>
              <p:nvPr/>
            </p:nvCxnSpPr>
            <p:spPr bwMode="auto">
              <a:xfrm rot="5400000">
                <a:off x="9944893" y="9714706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6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9450387" y="9906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7" name="Group 206"/>
          <p:cNvGrpSpPr>
            <a:grpSpLocks/>
          </p:cNvGrpSpPr>
          <p:nvPr/>
        </p:nvGrpSpPr>
        <p:grpSpPr bwMode="auto">
          <a:xfrm>
            <a:off x="228600" y="5521339"/>
            <a:ext cx="177800" cy="225425"/>
            <a:chOff x="2819400" y="10134600"/>
            <a:chExt cx="381000" cy="457202"/>
          </a:xfrm>
        </p:grpSpPr>
        <p:cxnSp>
          <p:nvCxnSpPr>
            <p:cNvPr id="48" name="Straight Arrow Connector 146"/>
            <p:cNvCxnSpPr>
              <a:cxnSpLocks noChangeShapeType="1"/>
            </p:cNvCxnSpPr>
            <p:nvPr/>
          </p:nvCxnSpPr>
          <p:spPr bwMode="auto">
            <a:xfrm>
              <a:off x="2819400" y="10591800"/>
              <a:ext cx="381000" cy="2"/>
            </a:xfrm>
            <a:prstGeom prst="straightConnector1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arrow" w="med" len="med"/>
            </a:ln>
          </p:spPr>
        </p:cxnSp>
        <p:cxnSp>
          <p:nvCxnSpPr>
            <p:cNvPr id="53" name="Straight Arrow Connector 146"/>
            <p:cNvCxnSpPr>
              <a:cxnSpLocks noChangeShapeType="1"/>
            </p:cNvCxnSpPr>
            <p:nvPr/>
          </p:nvCxnSpPr>
          <p:spPr bwMode="auto">
            <a:xfrm rot="5400000">
              <a:off x="2591594" y="10362406"/>
              <a:ext cx="457200" cy="1588"/>
            </a:xfrm>
            <a:prstGeom prst="straightConnector1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</p:spPr>
        </p:cxnSp>
      </p:grp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914400" y="4572000"/>
            <a:ext cx="3352800" cy="1524000"/>
            <a:chOff x="5257800" y="3429000"/>
            <a:chExt cx="3886200" cy="1676400"/>
          </a:xfrm>
        </p:grpSpPr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5257800" y="3429000"/>
              <a:ext cx="3546628" cy="1676400"/>
              <a:chOff x="304800" y="4648200"/>
              <a:chExt cx="3546628" cy="16764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304800" y="5334477"/>
                <a:ext cx="533616" cy="5326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372033" y="4725035"/>
                <a:ext cx="533616" cy="53260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590150" y="4725035"/>
                <a:ext cx="533616" cy="53260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209259" y="5791994"/>
                <a:ext cx="533616" cy="5326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2" name="Straight Arrow Connector 61"/>
              <p:cNvCxnSpPr>
                <a:stCxn id="58" idx="7"/>
                <a:endCxn id="59" idx="2"/>
              </p:cNvCxnSpPr>
              <p:nvPr/>
            </p:nvCxnSpPr>
            <p:spPr>
              <a:xfrm rot="5400000" flipH="1" flipV="1">
                <a:off x="856160" y="4895439"/>
                <a:ext cx="420847" cy="61089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59" idx="6"/>
                <a:endCxn id="60" idx="2"/>
              </p:cNvCxnSpPr>
              <p:nvPr/>
            </p:nvCxnSpPr>
            <p:spPr>
              <a:xfrm>
                <a:off x="1905649" y="4990465"/>
                <a:ext cx="684501" cy="1747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60" idx="6"/>
              </p:cNvCxnSpPr>
              <p:nvPr/>
            </p:nvCxnSpPr>
            <p:spPr>
              <a:xfrm>
                <a:off x="3123767" y="4990465"/>
                <a:ext cx="610899" cy="420847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58" idx="5"/>
                <a:endCxn id="61" idx="2"/>
              </p:cNvCxnSpPr>
              <p:nvPr/>
            </p:nvCxnSpPr>
            <p:spPr>
              <a:xfrm rot="16200000" flipH="1">
                <a:off x="1351609" y="5199773"/>
                <a:ext cx="267177" cy="14481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61" idx="6"/>
              </p:cNvCxnSpPr>
              <p:nvPr/>
            </p:nvCxnSpPr>
            <p:spPr>
              <a:xfrm flipV="1">
                <a:off x="2742876" y="5790247"/>
                <a:ext cx="991790" cy="267177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50"/>
              <p:cNvSpPr txBox="1">
                <a:spLocks noChangeArrowheads="1"/>
              </p:cNvSpPr>
              <p:nvPr/>
            </p:nvSpPr>
            <p:spPr bwMode="auto">
              <a:xfrm>
                <a:off x="673100" y="4953000"/>
                <a:ext cx="511328" cy="372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9" name="TextBox 51"/>
              <p:cNvSpPr txBox="1">
                <a:spLocks noChangeArrowheads="1"/>
              </p:cNvSpPr>
              <p:nvPr/>
            </p:nvSpPr>
            <p:spPr bwMode="auto">
              <a:xfrm>
                <a:off x="1981200" y="4648200"/>
                <a:ext cx="511328" cy="372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70" name="TextBox 52"/>
              <p:cNvSpPr txBox="1">
                <a:spLocks noChangeArrowheads="1"/>
              </p:cNvSpPr>
              <p:nvPr/>
            </p:nvSpPr>
            <p:spPr bwMode="auto">
              <a:xfrm>
                <a:off x="3340100" y="4953000"/>
                <a:ext cx="511328" cy="372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71" name="TextBox 53"/>
              <p:cNvSpPr txBox="1">
                <a:spLocks noChangeArrowheads="1"/>
              </p:cNvSpPr>
              <p:nvPr/>
            </p:nvSpPr>
            <p:spPr bwMode="auto">
              <a:xfrm>
                <a:off x="3035301" y="5867400"/>
                <a:ext cx="511328" cy="372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72" name="TextBox 54"/>
              <p:cNvSpPr txBox="1">
                <a:spLocks noChangeArrowheads="1"/>
              </p:cNvSpPr>
              <p:nvPr/>
            </p:nvSpPr>
            <p:spPr bwMode="auto">
              <a:xfrm>
                <a:off x="1143000" y="5867400"/>
                <a:ext cx="511328" cy="372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Times New Roman"/>
                    <a:cs typeface="Times New Roman"/>
                  </a:rPr>
                  <a:t>0.9</a:t>
                </a:r>
              </a:p>
            </p:txBody>
          </p:sp>
        </p:grpSp>
        <p:sp>
          <p:nvSpPr>
            <p:cNvPr id="57" name="Oval 56"/>
            <p:cNvSpPr/>
            <p:nvPr/>
          </p:nvSpPr>
          <p:spPr bwMode="auto">
            <a:xfrm>
              <a:off x="8610384" y="4115277"/>
              <a:ext cx="533616" cy="5326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AutoShape 681"/>
          <p:cNvSpPr>
            <a:spLocks noChangeArrowheads="1"/>
          </p:cNvSpPr>
          <p:nvPr/>
        </p:nvSpPr>
        <p:spPr bwMode="auto">
          <a:xfrm>
            <a:off x="685800" y="5281626"/>
            <a:ext cx="152400" cy="762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" name="AutoShape 681"/>
          <p:cNvSpPr>
            <a:spLocks noChangeArrowheads="1"/>
          </p:cNvSpPr>
          <p:nvPr/>
        </p:nvSpPr>
        <p:spPr bwMode="auto">
          <a:xfrm>
            <a:off x="1909778" y="4500562"/>
            <a:ext cx="152400" cy="762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" name="AutoShape 681"/>
          <p:cNvSpPr>
            <a:spLocks noChangeArrowheads="1"/>
          </p:cNvSpPr>
          <p:nvPr/>
        </p:nvSpPr>
        <p:spPr bwMode="auto">
          <a:xfrm>
            <a:off x="3267100" y="4572000"/>
            <a:ext cx="152400" cy="762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1" name="Group 127"/>
          <p:cNvGrpSpPr>
            <a:grpSpLocks noChangeAspect="1"/>
          </p:cNvGrpSpPr>
          <p:nvPr/>
        </p:nvGrpSpPr>
        <p:grpSpPr bwMode="auto">
          <a:xfrm>
            <a:off x="2133600" y="4419600"/>
            <a:ext cx="471488" cy="215900"/>
            <a:chOff x="2592387" y="10363200"/>
            <a:chExt cx="838201" cy="382588"/>
          </a:xfrm>
        </p:grpSpPr>
        <p:cxnSp>
          <p:nvCxnSpPr>
            <p:cNvPr id="77" name="Straight Connector 118"/>
            <p:cNvCxnSpPr>
              <a:cxnSpLocks noChangeShapeType="1"/>
            </p:cNvCxnSpPr>
            <p:nvPr/>
          </p:nvCxnSpPr>
          <p:spPr bwMode="auto">
            <a:xfrm rot="5400000">
              <a:off x="3239294" y="10552906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2" name="Group 126"/>
            <p:cNvGrpSpPr>
              <a:grpSpLocks/>
            </p:cNvGrpSpPr>
            <p:nvPr/>
          </p:nvGrpSpPr>
          <p:grpSpPr bwMode="auto">
            <a:xfrm>
              <a:off x="2592387" y="10363200"/>
              <a:ext cx="836613" cy="382588"/>
              <a:chOff x="9450387" y="9525000"/>
              <a:chExt cx="836613" cy="382588"/>
            </a:xfrm>
          </p:grpSpPr>
          <p:cxnSp>
            <p:nvCxnSpPr>
              <p:cNvPr id="79" name="Straight Connector 116"/>
              <p:cNvCxnSpPr>
                <a:cxnSpLocks noChangeShapeType="1"/>
              </p:cNvCxnSpPr>
              <p:nvPr/>
            </p:nvCxnSpPr>
            <p:spPr bwMode="auto">
              <a:xfrm>
                <a:off x="9450387" y="9525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9450387" y="9906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3" name="Group 127"/>
          <p:cNvGrpSpPr>
            <a:grpSpLocks noChangeAspect="1"/>
          </p:cNvGrpSpPr>
          <p:nvPr/>
        </p:nvGrpSpPr>
        <p:grpSpPr bwMode="auto">
          <a:xfrm>
            <a:off x="3490912" y="4660900"/>
            <a:ext cx="471488" cy="215900"/>
            <a:chOff x="2592387" y="10363200"/>
            <a:chExt cx="838201" cy="382588"/>
          </a:xfrm>
        </p:grpSpPr>
        <p:cxnSp>
          <p:nvCxnSpPr>
            <p:cNvPr id="88" name="Straight Connector 118"/>
            <p:cNvCxnSpPr>
              <a:cxnSpLocks noChangeShapeType="1"/>
            </p:cNvCxnSpPr>
            <p:nvPr/>
          </p:nvCxnSpPr>
          <p:spPr bwMode="auto">
            <a:xfrm rot="5400000">
              <a:off x="3239294" y="10552906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4" name="Group 126"/>
            <p:cNvGrpSpPr>
              <a:grpSpLocks/>
            </p:cNvGrpSpPr>
            <p:nvPr/>
          </p:nvGrpSpPr>
          <p:grpSpPr bwMode="auto">
            <a:xfrm>
              <a:off x="2592387" y="10363200"/>
              <a:ext cx="836613" cy="382588"/>
              <a:chOff x="9450387" y="9525000"/>
              <a:chExt cx="836613" cy="382588"/>
            </a:xfrm>
          </p:grpSpPr>
          <p:cxnSp>
            <p:nvCxnSpPr>
              <p:cNvPr id="90" name="Straight Connector 116"/>
              <p:cNvCxnSpPr>
                <a:cxnSpLocks noChangeShapeType="1"/>
              </p:cNvCxnSpPr>
              <p:nvPr/>
            </p:nvCxnSpPr>
            <p:spPr bwMode="auto">
              <a:xfrm>
                <a:off x="9450387" y="9525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1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9450387" y="9906000"/>
                <a:ext cx="83661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</p:spTree>
    <p:custDataLst>
      <p:tags r:id="rId1"/>
    </p:custDataLst>
  </p:cSld>
  <p:clrMapOvr>
    <a:masterClrMapping/>
  </p:clrMapOvr>
  <p:transition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104 L 0.121 -0.100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6762E-6 L 0.12743 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0999E-6 L 0.08021 0.0763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4" grpId="0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FIRSTMOHAMMAD20NAGHSHVAR@9YQUOANFUVWXY5MI" val="3522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5|18.4|0.8|6.9|9.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5.7|19.9|0.7|2.2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5|32.6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2|4.6|6.8|49.6|0.5|0.5|4.5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9.6|5.6|6.8|7.4|1.6|6.2|39.4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9|23.:|7.: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5|7.2|4.2|4.9|11.7|1.4|3.8|4.:|5.7|3.3|3.6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9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7.1|8.4|8.4|21.6|0.9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7.7|20.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5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5.8|18.6|10.9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1.8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1.8|5.3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6.9|3.9|11.4|9.2|1.6|8.3|1|0.7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0.7|9.9|14|27.9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2|8.3|23.2|2.4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.1|1.6|22.9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7|5.1|10.5|9.3|1.4|1.1|12|4.2|3.2|1.9|1.2|6.9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8|5.:|6.6|11.1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6.9|2.5|10.5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:|3.5|8.2|3.4|8.5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1|19.4|12.3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eal Segoe 4-3 template-template_April-17-2007">
  <a:themeElements>
    <a:clrScheme name="Teal Segoe 4-3 template-template_April-17-2007 1">
      <a:dk1>
        <a:srgbClr val="056981"/>
      </a:dk1>
      <a:lt1>
        <a:srgbClr val="FFFFFF"/>
      </a:lt1>
      <a:dk2>
        <a:srgbClr val="000000"/>
      </a:dk2>
      <a:lt2>
        <a:srgbClr val="BEECE7"/>
      </a:lt2>
      <a:accent1>
        <a:srgbClr val="FFC000"/>
      </a:accent1>
      <a:accent2>
        <a:srgbClr val="6B8EC7"/>
      </a:accent2>
      <a:accent3>
        <a:srgbClr val="AAAAAA"/>
      </a:accent3>
      <a:accent4>
        <a:srgbClr val="DADADA"/>
      </a:accent4>
      <a:accent5>
        <a:srgbClr val="FFDCAA"/>
      </a:accent5>
      <a:accent6>
        <a:srgbClr val="6080B4"/>
      </a:accent6>
      <a:hlink>
        <a:srgbClr val="F0ED7B"/>
      </a:hlink>
      <a:folHlink>
        <a:srgbClr val="F3EB4F"/>
      </a:folHlink>
    </a:clrScheme>
    <a:fontScheme name="Teal Segoe 4-3 template-template_April-17-2007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l Segoe 4-3 template-template_April-17-2007 1">
        <a:dk1>
          <a:srgbClr val="056981"/>
        </a:dk1>
        <a:lt1>
          <a:srgbClr val="FFFFFF"/>
        </a:lt1>
        <a:dk2>
          <a:srgbClr val="000000"/>
        </a:dk2>
        <a:lt2>
          <a:srgbClr val="BEECE7"/>
        </a:lt2>
        <a:accent1>
          <a:srgbClr val="FFC000"/>
        </a:accent1>
        <a:accent2>
          <a:srgbClr val="6B8EC7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6080B4"/>
        </a:accent6>
        <a:hlink>
          <a:srgbClr val="F0ED7B"/>
        </a:hlink>
        <a:folHlink>
          <a:srgbClr val="F3EB4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 with Courier font for code slides">
  <a:themeElements>
    <a:clrScheme name="White with Courier font for code slides 1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FFFFFF"/>
      </a:accent3>
      <a:accent4>
        <a:srgbClr val="000000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White with Courier font for code slides">
      <a:majorFont>
        <a:latin typeface="Calibri"/>
        <a:ea typeface=""/>
        <a:cs typeface="Arial"/>
      </a:majorFont>
      <a:minorFont>
        <a:latin typeface="Courier New"/>
        <a:ea typeface=""/>
        <a:cs typeface="Courier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 with Courier font for code slides 1">
        <a:dk1>
          <a:srgbClr val="000000"/>
        </a:dk1>
        <a:lt1>
          <a:srgbClr val="FFFFFF"/>
        </a:lt1>
        <a:dk2>
          <a:srgbClr val="050595"/>
        </a:dk2>
        <a:lt2>
          <a:srgbClr val="FFFFFF"/>
        </a:lt2>
        <a:accent1>
          <a:srgbClr val="FFC000"/>
        </a:accent1>
        <a:accent2>
          <a:srgbClr val="3497AE"/>
        </a:accent2>
        <a:accent3>
          <a:srgbClr val="FFFFFF"/>
        </a:accent3>
        <a:accent4>
          <a:srgbClr val="000000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al Segoe 4-3 template-template_April-17-2007">
  <a:themeElements>
    <a:clrScheme name="1_Teal Segoe 4-3 template-template_April-17-2007 1">
      <a:dk1>
        <a:srgbClr val="056981"/>
      </a:dk1>
      <a:lt1>
        <a:srgbClr val="FFFFFF"/>
      </a:lt1>
      <a:dk2>
        <a:srgbClr val="000000"/>
      </a:dk2>
      <a:lt2>
        <a:srgbClr val="BEECE7"/>
      </a:lt2>
      <a:accent1>
        <a:srgbClr val="FFC000"/>
      </a:accent1>
      <a:accent2>
        <a:srgbClr val="6B8EC7"/>
      </a:accent2>
      <a:accent3>
        <a:srgbClr val="AAAAAA"/>
      </a:accent3>
      <a:accent4>
        <a:srgbClr val="DADADA"/>
      </a:accent4>
      <a:accent5>
        <a:srgbClr val="FFDCAA"/>
      </a:accent5>
      <a:accent6>
        <a:srgbClr val="6080B4"/>
      </a:accent6>
      <a:hlink>
        <a:srgbClr val="F0ED7B"/>
      </a:hlink>
      <a:folHlink>
        <a:srgbClr val="F3EB4F"/>
      </a:folHlink>
    </a:clrScheme>
    <a:fontScheme name="1_Teal Segoe 4-3 template-template_April-17-2007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al Segoe 4-3 template-template_April-17-2007 1">
        <a:dk1>
          <a:srgbClr val="056981"/>
        </a:dk1>
        <a:lt1>
          <a:srgbClr val="FFFFFF"/>
        </a:lt1>
        <a:dk2>
          <a:srgbClr val="000000"/>
        </a:dk2>
        <a:lt2>
          <a:srgbClr val="BEECE7"/>
        </a:lt2>
        <a:accent1>
          <a:srgbClr val="FFC000"/>
        </a:accent1>
        <a:accent2>
          <a:srgbClr val="6B8EC7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6080B4"/>
        </a:accent6>
        <a:hlink>
          <a:srgbClr val="F0ED7B"/>
        </a:hlink>
        <a:folHlink>
          <a:srgbClr val="F3EB4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al Segoe 4-3 template-template_April-17-2007">
  <a:themeElements>
    <a:clrScheme name="2_Teal Segoe 4-3 template-template_April-17-2007 1">
      <a:dk1>
        <a:srgbClr val="056981"/>
      </a:dk1>
      <a:lt1>
        <a:srgbClr val="FFFFFF"/>
      </a:lt1>
      <a:dk2>
        <a:srgbClr val="000000"/>
      </a:dk2>
      <a:lt2>
        <a:srgbClr val="BEECE7"/>
      </a:lt2>
      <a:accent1>
        <a:srgbClr val="FFC000"/>
      </a:accent1>
      <a:accent2>
        <a:srgbClr val="6B8EC7"/>
      </a:accent2>
      <a:accent3>
        <a:srgbClr val="AAAAAA"/>
      </a:accent3>
      <a:accent4>
        <a:srgbClr val="DADADA"/>
      </a:accent4>
      <a:accent5>
        <a:srgbClr val="FFDCAA"/>
      </a:accent5>
      <a:accent6>
        <a:srgbClr val="6080B4"/>
      </a:accent6>
      <a:hlink>
        <a:srgbClr val="F0ED7B"/>
      </a:hlink>
      <a:folHlink>
        <a:srgbClr val="F3EB4F"/>
      </a:folHlink>
    </a:clrScheme>
    <a:fontScheme name="2_Teal Segoe 4-3 template-template_April-17-2007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eal Segoe 4-3 template-template_April-17-2007 1">
        <a:dk1>
          <a:srgbClr val="056981"/>
        </a:dk1>
        <a:lt1>
          <a:srgbClr val="FFFFFF"/>
        </a:lt1>
        <a:dk2>
          <a:srgbClr val="000000"/>
        </a:dk2>
        <a:lt2>
          <a:srgbClr val="BEECE7"/>
        </a:lt2>
        <a:accent1>
          <a:srgbClr val="FFC000"/>
        </a:accent1>
        <a:accent2>
          <a:srgbClr val="6B8EC7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6080B4"/>
        </a:accent6>
        <a:hlink>
          <a:srgbClr val="F0ED7B"/>
        </a:hlink>
        <a:folHlink>
          <a:srgbClr val="F3EB4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56539</TotalTime>
  <Words>5025</Words>
  <Application>Microsoft Office PowerPoint</Application>
  <PresentationFormat>On-screen Show (4:3)</PresentationFormat>
  <Paragraphs>924</Paragraphs>
  <Slides>42</Slides>
  <Notes>42</Notes>
  <HiddenSlides>0</HiddenSlides>
  <MMClips>0</MMClips>
  <ScaleCrop>false</ScaleCrop>
  <HeadingPairs>
    <vt:vector size="6" baseType="variant">
      <vt:variant>
        <vt:lpstr>Design Template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Teal Segoe 4-3 template-template_April-17-2007</vt:lpstr>
      <vt:lpstr>White with Courier font for code slides</vt:lpstr>
      <vt:lpstr>1_Teal Segoe 4-3 template-template_April-17-2007</vt:lpstr>
      <vt:lpstr>2_Teal Segoe 4-3 template-template_April-17-2007</vt:lpstr>
      <vt:lpstr>Flow</vt:lpstr>
      <vt:lpstr>Equation</vt:lpstr>
      <vt:lpstr> A Perspective on Routing in  Wireless Mesh Networks</vt:lpstr>
      <vt:lpstr>Slide 2</vt:lpstr>
      <vt:lpstr>Slide 3</vt:lpstr>
      <vt:lpstr>Congestion Impact</vt:lpstr>
      <vt:lpstr>Why New Routing Policy?</vt:lpstr>
      <vt:lpstr>Why New Routing Policy?</vt:lpstr>
      <vt:lpstr>Outline</vt:lpstr>
      <vt:lpstr>Congestion Diversity Protocol : Bird’s eye view</vt:lpstr>
      <vt:lpstr>Congestion Measure</vt:lpstr>
      <vt:lpstr>Characterization of congestion measure</vt:lpstr>
      <vt:lpstr>Congestion Granularity</vt:lpstr>
      <vt:lpstr>CDP Design</vt:lpstr>
      <vt:lpstr>Link determination</vt:lpstr>
      <vt:lpstr>Scheduling </vt:lpstr>
      <vt:lpstr>Design Issues (1) </vt:lpstr>
      <vt:lpstr>Design Issues (2)</vt:lpstr>
      <vt:lpstr>Experimental Setup  </vt:lpstr>
      <vt:lpstr>Canonical Example</vt:lpstr>
      <vt:lpstr>Examples(1)</vt:lpstr>
      <vt:lpstr>Examples(2)</vt:lpstr>
      <vt:lpstr>Examples(3)</vt:lpstr>
      <vt:lpstr>Nothing for free </vt:lpstr>
      <vt:lpstr>Nothing for free </vt:lpstr>
      <vt:lpstr>Rule of Thumb</vt:lpstr>
      <vt:lpstr>Performance Results (Parameters)</vt:lpstr>
      <vt:lpstr>Performance Results</vt:lpstr>
      <vt:lpstr>Slide 27</vt:lpstr>
      <vt:lpstr>Current Focus (Interaction with TCP)</vt:lpstr>
      <vt:lpstr>Slide 29</vt:lpstr>
      <vt:lpstr>Slide 30</vt:lpstr>
      <vt:lpstr>Ongoing  work</vt:lpstr>
      <vt:lpstr>Slide 32</vt:lpstr>
      <vt:lpstr>Adaptive Opportunistic Routing Protocol</vt:lpstr>
      <vt:lpstr>Opportunistic Routing</vt:lpstr>
      <vt:lpstr>Slide 35</vt:lpstr>
      <vt:lpstr>Network Model</vt:lpstr>
      <vt:lpstr>The Setup</vt:lpstr>
      <vt:lpstr>Slide 38</vt:lpstr>
      <vt:lpstr>Slide 39</vt:lpstr>
      <vt:lpstr>Slide 40</vt:lpstr>
      <vt:lpstr>AdaptOR: Summary</vt:lpstr>
      <vt:lpstr>Slide 42</vt:lpstr>
    </vt:vector>
  </TitlesOfParts>
  <Company>-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Opportunistic Routing with Congestion Diversity</dc:title>
  <dc:creator>M N</dc:creator>
  <cp:lastModifiedBy>Abhijeet Bhorkar</cp:lastModifiedBy>
  <cp:revision>1439</cp:revision>
  <cp:lastPrinted>2010-08-23T06:00:27Z</cp:lastPrinted>
  <dcterms:created xsi:type="dcterms:W3CDTF">2010-09-14T17:04:06Z</dcterms:created>
  <dcterms:modified xsi:type="dcterms:W3CDTF">2010-09-14T17:41:19Z</dcterms:modified>
</cp:coreProperties>
</file>