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su.ed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096000" y="60960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DSU College of Engineer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486400"/>
            <a:ext cx="28575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1899" y="100548"/>
            <a:ext cx="891667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chemeClr val="accent1"/>
                </a:solidFill>
              </a:rPr>
              <a:t>Non-Maximal Decimated</a:t>
            </a:r>
          </a:p>
          <a:p>
            <a:pPr algn="ctr"/>
            <a:r>
              <a:rPr lang="en-US" sz="6000" dirty="0" smtClean="0">
                <a:solidFill>
                  <a:schemeClr val="accent1"/>
                </a:solidFill>
              </a:rPr>
              <a:t> Filter Bank (NMDFB) and </a:t>
            </a:r>
          </a:p>
          <a:p>
            <a:pPr algn="ctr"/>
            <a:r>
              <a:rPr lang="en-US" sz="6000" dirty="0" smtClean="0">
                <a:solidFill>
                  <a:schemeClr val="accent1"/>
                </a:solidFill>
              </a:rPr>
              <a:t>Its Application in </a:t>
            </a:r>
          </a:p>
          <a:p>
            <a:pPr algn="ctr"/>
            <a:r>
              <a:rPr lang="en-US" sz="6000" dirty="0" smtClean="0">
                <a:solidFill>
                  <a:schemeClr val="accent1"/>
                </a:solidFill>
              </a:rPr>
              <a:t>Wideband Signal Processing</a:t>
            </a:r>
            <a:endParaRPr lang="en-US" sz="60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82857" y="4240936"/>
            <a:ext cx="21547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Dec 6, 2012</a:t>
            </a:r>
            <a:endParaRPr lang="en-US" sz="32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73346" y="4926450"/>
            <a:ext cx="23991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Xiaofei</a:t>
            </a:r>
            <a:r>
              <a:rPr lang="en-US" sz="32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Chen</a:t>
            </a:r>
            <a:endParaRPr lang="en-US" sz="32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Picture 77" descr="SCREENlogo_ECEp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824" y="5511225"/>
            <a:ext cx="3037093" cy="79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8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6126" y="152400"/>
            <a:ext cx="8729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Filtering with</a:t>
            </a:r>
            <a:r>
              <a:rPr lang="en-US" sz="54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NMDFB, Cont’d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8228" y="1650662"/>
            <a:ext cx="57315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Piecewise Constant Approximation: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126" y="4171146"/>
            <a:ext cx="5693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Linear Interpolation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81100" y="2315948"/>
                <a:ext cx="5105400" cy="516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/>
                              </a:rPr>
                              <m:t>h</m:t>
                            </m:r>
                          </m:e>
                        </m:acc>
                      </m:e>
                      <m:sup>
                        <m:r>
                          <a:rPr lang="it-IT" i="1">
                            <a:latin typeface="Cambria Math"/>
                          </a:rPr>
                          <m:t>𝑁𝑌𝑄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it-IT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it-IT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/>
                          </a:rPr>
                          <m:t>𝑀</m:t>
                        </m:r>
                      </m:den>
                    </m:f>
                    <m:r>
                      <a:rPr lang="it-IT" i="1">
                        <a:latin typeface="Cambria Math"/>
                      </a:rPr>
                      <m:t>𝑆𝐼𝑁𝐶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i="1">
                                <a:latin typeface="Cambria Math"/>
                              </a:rPr>
                              <m:t>𝑀</m:t>
                            </m:r>
                          </m:den>
                        </m:f>
                        <m:r>
                          <a:rPr lang="it-IT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it-IT" i="1">
                        <a:latin typeface="Cambria Math"/>
                      </a:rPr>
                      <m:t>,  </m:t>
                    </m:r>
                    <m:r>
                      <a:rPr lang="it-IT" i="1">
                        <a:latin typeface="Cambria Math"/>
                      </a:rPr>
                      <m:t>𝑓𝑜𝑟</m:t>
                    </m:r>
                    <m:r>
                      <a:rPr lang="it-IT" i="1"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≤</m:t>
                    </m:r>
                    <m:r>
                      <a:rPr lang="it-IT" i="1">
                        <a:latin typeface="Cambria Math"/>
                      </a:rPr>
                      <m:t>𝑛</m:t>
                    </m:r>
                    <m:r>
                      <a:rPr lang="it-IT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t-IT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2315948"/>
                <a:ext cx="5105400" cy="516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30300" y="3231790"/>
                <a:ext cx="7416800" cy="770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/>
                          </a:rPr>
                          <m:t>𝑁𝑌𝑄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𝜔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it-IT" i="1">
                                <a:latin typeface="Cambria Math"/>
                              </a:rPr>
                              <m:t>1,  </m:t>
                            </m:r>
                            <m:r>
                              <a:rPr lang="it-IT" i="1">
                                <a:latin typeface="Cambria Math"/>
                              </a:rPr>
                              <m:t>𝜔</m:t>
                            </m:r>
                            <m:r>
                              <a:rPr lang="it-IT" i="1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latin typeface="Cambria Math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a:rPr lang="it-IT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latin typeface="Cambria Math"/>
                                      </a:rPr>
                                      <m:t>𝑀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it-IT" i="1">
                                <a:latin typeface="Cambria Math"/>
                              </a:rPr>
                              <m:t>,     </m:t>
                            </m:r>
                            <m:r>
                              <a:rPr lang="it-IT" i="1">
                                <a:latin typeface="Cambria Math"/>
                              </a:rPr>
                              <m:t>𝑚</m:t>
                            </m:r>
                            <m:r>
                              <a:rPr lang="it-IT" i="1">
                                <a:latin typeface="Cambria Math"/>
                              </a:rPr>
                              <m:t>=0,1,…,</m:t>
                            </m:r>
                            <m:r>
                              <a:rPr lang="it-IT" i="1">
                                <a:latin typeface="Cambria Math"/>
                              </a:rPr>
                              <m:t>𝑀</m:t>
                            </m:r>
                            <m:r>
                              <a:rPr lang="it-IT" i="1">
                                <a:latin typeface="Cambria Math"/>
                              </a:rPr>
                              <m:t>−1</m:t>
                            </m:r>
                          </m:e>
                          <m:e>
                            <m:r>
                              <a:rPr lang="it-IT" i="1">
                                <a:latin typeface="Cambria Math"/>
                              </a:rPr>
                              <m:t>0,                         </m:t>
                            </m:r>
                            <m:r>
                              <a:rPr lang="it-IT" i="1">
                                <a:latin typeface="Cambria Math"/>
                              </a:rPr>
                              <m:t>𝑂𝑡h𝑒𝑟𝑤𝑖𝑠𝑒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00" y="3231790"/>
                <a:ext cx="7416800" cy="7707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9600" y="4673599"/>
                <a:ext cx="65532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  <m:sup>
                          <m:r>
                            <a:rPr lang="it-IT" i="1">
                              <a:latin typeface="Cambria Math"/>
                            </a:rPr>
                            <m:t>𝑁𝑌𝑄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it-I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𝑀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/>
                            </a:rPr>
                            <m:t>𝑆𝐼𝑁𝐶</m:t>
                          </m:r>
                        </m:e>
                        <m:sup>
                          <m:r>
                            <a:rPr lang="it-IT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1">
                                  <a:latin typeface="Cambria Math"/>
                                </a:rPr>
                                <m:t>𝑀</m:t>
                              </m:r>
                            </m:den>
                          </m:f>
                          <m:r>
                            <a:rPr lang="it-IT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it-IT" i="1">
                          <a:latin typeface="Cambria Math"/>
                        </a:rPr>
                        <m:t>,  </m:t>
                      </m:r>
                      <m:r>
                        <a:rPr lang="it-IT" i="1">
                          <a:latin typeface="Cambria Math"/>
                        </a:rPr>
                        <m:t>𝑓𝑜𝑟</m:t>
                      </m:r>
                      <m:r>
                        <a:rPr lang="it-IT" i="1"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≤</m:t>
                      </m:r>
                      <m:r>
                        <a:rPr lang="it-IT" i="1">
                          <a:latin typeface="Cambria Math"/>
                        </a:rPr>
                        <m:t>𝑛</m:t>
                      </m:r>
                      <m:r>
                        <a:rPr lang="it-IT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73599"/>
                <a:ext cx="6553200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00100" y="5638800"/>
                <a:ext cx="6362700" cy="976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it-IT" i="1">
                              <a:latin typeface="Cambria Math"/>
                            </a:rPr>
                            <m:t>𝑁𝑌𝑄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𝜔</m:t>
                          </m:r>
                          <m:r>
                            <a:rPr lang="it-IT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it-IT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1−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𝜔</m:t>
                                      </m:r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f>
                                        <m:fPr>
                                          <m:type m:val="lin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it-IT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  <m:r>
                                <a:rPr lang="it-IT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∈[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it-IT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  <m:r>
                                <a:rPr lang="it-IT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it-IT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  <m:r>
                                <a:rPr lang="it-IT" i="1">
                                  <a:latin typeface="Cambria Math"/>
                                </a:rPr>
                                <m:t>]</m:t>
                              </m:r>
                            </m:e>
                            <m:e>
                              <m:r>
                                <a:rPr lang="it-IT" i="1">
                                  <a:latin typeface="Cambria Math"/>
                                </a:rPr>
                                <m:t>0               ,                        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𝑂𝑡h𝑒𝑟𝑤𝑖𝑠𝑒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5638800"/>
                <a:ext cx="6362700" cy="9766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819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6126" y="152400"/>
            <a:ext cx="8729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Filtering with</a:t>
            </a:r>
            <a:r>
              <a:rPr lang="en-US" sz="54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NMDFB, Cont’d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8228" y="1650662"/>
            <a:ext cx="72555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Piecewise Constant Approximation Performance: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0726" y="2393553"/>
                <a:ext cx="5867400" cy="699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ℰ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𝑅𝑒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it-IT" i="1">
                          <a:latin typeface="Cambria Math"/>
                        </a:rPr>
                        <m:t>≤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it-IT" i="1">
                              <a:latin typeface="Cambria Math"/>
                            </a:rPr>
                            <m:t>𝜔</m:t>
                          </m:r>
                          <m:r>
                            <a:rPr lang="it-IT" i="1"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  <m:r>
                                <a:rPr lang="it-IT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d>
                        </m:sub>
                        <m:sup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it-IT" i="1">
                                  <a:latin typeface="Cambria Math"/>
                                </a:rPr>
                                <m:t>                </m:t>
                              </m:r>
                            </m:e>
                          </m:func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it-IT" i="1">
                                      <a:latin typeface="Cambria Math"/>
                                    </a:rPr>
                                    <m:t>𝑅𝑒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sPre>
                      <m:r>
                        <a:rPr lang="it-IT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𝑀</m:t>
                          </m:r>
                        </m:den>
                      </m:f>
                      <m:r>
                        <a:rPr lang="it-IT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ℰ</m:t>
                          </m:r>
                          <m:r>
                            <a:rPr lang="it-IT" i="1">
                              <a:latin typeface="Cambria Math"/>
                            </a:rPr>
                            <m:t>,</m:t>
                          </m:r>
                          <m:r>
                            <a:rPr lang="it-IT" i="1">
                              <a:latin typeface="Cambria Math"/>
                            </a:rPr>
                            <m:t>𝑚</m:t>
                          </m:r>
                        </m:sub>
                        <m:sup>
                          <m:r>
                            <a:rPr lang="it-IT" i="1">
                              <a:latin typeface="Cambria Math"/>
                            </a:rPr>
                            <m:t>𝑅𝑒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26" y="2393553"/>
                <a:ext cx="5867400" cy="6992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1226" y="3124994"/>
                <a:ext cx="5486400" cy="699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ℰ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𝐼𝑚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it-IT" i="1">
                          <a:latin typeface="Cambria Math"/>
                        </a:rPr>
                        <m:t>≤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it-IT" i="1">
                              <a:latin typeface="Cambria Math"/>
                            </a:rPr>
                            <m:t>𝜔</m:t>
                          </m:r>
                          <m:r>
                            <a:rPr lang="it-IT" i="1"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  <m:r>
                                <a:rPr lang="it-IT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it-IT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d>
                        </m:sub>
                        <m:sup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it-IT" i="1">
                                  <a:latin typeface="Cambria Math"/>
                                </a:rPr>
                                <m:t>                </m:t>
                              </m:r>
                            </m:e>
                          </m:func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it-IT" i="1">
                                      <a:latin typeface="Cambria Math"/>
                                    </a:rPr>
                                    <m:t>𝐼𝑚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sPre>
                      <m:r>
                        <a:rPr lang="it-IT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𝑀</m:t>
                          </m:r>
                        </m:den>
                      </m:f>
                      <m:r>
                        <a:rPr lang="it-IT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ℰ</m:t>
                          </m:r>
                          <m:r>
                            <a:rPr lang="it-IT" i="1">
                              <a:latin typeface="Cambria Math"/>
                            </a:rPr>
                            <m:t>,</m:t>
                          </m:r>
                          <m:r>
                            <a:rPr lang="it-IT" i="1">
                              <a:latin typeface="Cambria Math"/>
                            </a:rPr>
                            <m:t>𝑚</m:t>
                          </m:r>
                        </m:sub>
                        <m:sup>
                          <m:r>
                            <a:rPr lang="it-IT" i="1">
                              <a:latin typeface="Cambria Math"/>
                            </a:rPr>
                            <m:t>𝐼𝑚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26" y="3124994"/>
                <a:ext cx="5486400" cy="6992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61999" y="4038600"/>
                <a:ext cx="4157227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ℰ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it-IT" i="1">
                          <a:latin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ℰ</m:t>
                                      </m:r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𝑅𝑒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ℰ</m:t>
                                      </m:r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𝐼𝑚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it-IT" i="1">
                          <a:latin typeface="Cambria Math"/>
                        </a:rPr>
                        <m:t>≝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ℰ</m:t>
                          </m:r>
                          <m:r>
                            <a:rPr lang="it-IT" i="1">
                              <a:latin typeface="Cambria Math"/>
                            </a:rPr>
                            <m:t>,</m:t>
                          </m:r>
                          <m:r>
                            <a:rPr lang="it-IT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4038600"/>
                <a:ext cx="4157227" cy="6560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43026" y="4800600"/>
                <a:ext cx="5684774" cy="984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≤</m:t>
                      </m:r>
                      <m:r>
                        <a:rPr lang="it-IT" i="1">
                          <a:latin typeface="Cambria Math"/>
                        </a:rPr>
                        <m:t>𝑎𝑡𝑎𝑛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ℰ</m:t>
                                  </m:r>
                                  <m:r>
                                    <a:rPr lang="it-IT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it-IT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ℰ</m:t>
                                              </m:r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  <m:r>
                        <a:rPr lang="it-IT" i="1">
                          <a:latin typeface="Cambria Math"/>
                        </a:rPr>
                        <m:t>,  </m:t>
                      </m:r>
                      <m:r>
                        <a:rPr lang="it-IT" i="1">
                          <a:latin typeface="Cambria Math"/>
                        </a:rPr>
                        <m:t>𝑓𝑜𝑟</m:t>
                      </m:r>
                      <m:r>
                        <a:rPr lang="it-IT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𝑠</m:t>
                          </m:r>
                          <m:r>
                            <a:rPr lang="it-IT" i="1">
                              <a:latin typeface="Cambria Math"/>
                            </a:rPr>
                            <m:t>,</m:t>
                          </m:r>
                          <m:r>
                            <a:rPr lang="it-IT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ℰ</m:t>
                          </m:r>
                          <m:r>
                            <a:rPr lang="it-IT" i="1">
                              <a:latin typeface="Cambria Math"/>
                            </a:rPr>
                            <m:t>,</m:t>
                          </m:r>
                          <m:r>
                            <a:rPr lang="it-IT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26" y="4800600"/>
                <a:ext cx="5684774" cy="9840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17625" y="6019800"/>
                <a:ext cx="3206454" cy="550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𝑠</m:t>
                          </m:r>
                          <m:r>
                            <a:rPr lang="it-IT" i="1">
                              <a:latin typeface="Cambria Math"/>
                            </a:rPr>
                            <m:t>,</m:t>
                          </m:r>
                          <m:r>
                            <a:rPr lang="it-IT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≝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it-IT" i="1">
                              <a:latin typeface="Cambria Math"/>
                            </a:rPr>
                            <m:t>𝜔</m:t>
                          </m:r>
                          <m:r>
                            <a:rPr lang="it-IT" i="1"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  <m:r>
                                <a:rPr lang="it-IT" i="1">
                                  <a:latin typeface="Cambria Math"/>
                                </a:rPr>
                                <m:t>   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d>
                        </m:sub>
                        <m:sup>
                          <m:r>
                            <a:rPr lang="it-IT" i="1">
                              <a:latin typeface="Cambria Math"/>
                            </a:rPr>
                            <m:t>𝑀𝑖𝑛</m:t>
                          </m:r>
                          <m:r>
                            <a:rPr lang="it-IT" i="1">
                              <a:latin typeface="Cambria Math"/>
                            </a:rPr>
                            <m:t>               </m:t>
                          </m:r>
                        </m:sup>
                        <m:e>
                          <m:r>
                            <a:rPr lang="it-IT" i="1">
                              <a:latin typeface="Cambria Math"/>
                            </a:rPr>
                            <m:t> 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5" y="6019800"/>
                <a:ext cx="3206454" cy="5502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844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6126" y="152400"/>
            <a:ext cx="8729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Filtering with</a:t>
            </a:r>
            <a:r>
              <a:rPr lang="en-US" sz="54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NMDFB, Cont’d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8228" y="1650662"/>
            <a:ext cx="72555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Linear Interpolation Approximation Performance: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1226" y="2231842"/>
                <a:ext cx="5486400" cy="668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ℰ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𝑅𝑒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it-IT" i="1">
                          <a:latin typeface="Cambria Math"/>
                        </a:rPr>
                        <m:t>≤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it-IT" i="1">
                              <a:latin typeface="Cambria Math"/>
                            </a:rPr>
                            <m:t>𝜔</m:t>
                          </m:r>
                          <m:r>
                            <a:rPr lang="it-IT" i="1"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it-IT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it-IT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it-IT" i="1">
                                  <a:latin typeface="Cambria Math"/>
                                </a:rPr>
                                <m:t>          </m:t>
                              </m:r>
                            </m:e>
                          </m:func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it-IT" i="1">
                                      <a:latin typeface="Cambria Math"/>
                                    </a:rPr>
                                    <m:t>𝑅𝑒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sPre>
                      <m:r>
                        <a:rPr lang="it-IT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it-IT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ℰ</m:t>
                          </m:r>
                          <m:r>
                            <a:rPr lang="it-IT" i="1">
                              <a:latin typeface="Cambria Math"/>
                            </a:rPr>
                            <m:t>,</m:t>
                          </m:r>
                          <m:r>
                            <a:rPr lang="it-IT" i="1">
                              <a:latin typeface="Cambria Math"/>
                            </a:rPr>
                            <m:t>𝑚</m:t>
                          </m:r>
                        </m:sub>
                        <m:sup>
                          <m:r>
                            <a:rPr lang="it-IT" i="1">
                              <a:latin typeface="Cambria Math"/>
                            </a:rPr>
                            <m:t>𝑅𝑒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26" y="2231842"/>
                <a:ext cx="5486400" cy="6680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1226" y="3048000"/>
                <a:ext cx="5486400" cy="668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ℰ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𝐼𝑚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it-IT" i="1">
                          <a:latin typeface="Cambria Math"/>
                        </a:rPr>
                        <m:t>≤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it-IT" i="1">
                              <a:latin typeface="Cambria Math"/>
                            </a:rPr>
                            <m:t>𝜔</m:t>
                          </m:r>
                          <m:r>
                            <a:rPr lang="it-IT" i="1"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it-IT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it-IT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it-IT" i="1">
                                  <a:latin typeface="Cambria Math"/>
                                </a:rPr>
                                <m:t>          </m:t>
                              </m:r>
                            </m:e>
                          </m:func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it-IT" i="1">
                                      <a:latin typeface="Cambria Math"/>
                                    </a:rPr>
                                    <m:t>𝐼𝑚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sPre>
                      <m:r>
                        <a:rPr lang="it-IT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it-IT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ℰ</m:t>
                          </m:r>
                          <m:r>
                            <a:rPr lang="it-IT" i="1">
                              <a:latin typeface="Cambria Math"/>
                            </a:rPr>
                            <m:t>,</m:t>
                          </m:r>
                          <m:r>
                            <a:rPr lang="it-IT" i="1">
                              <a:latin typeface="Cambria Math"/>
                            </a:rPr>
                            <m:t>𝑚</m:t>
                          </m:r>
                        </m:sub>
                        <m:sup>
                          <m:r>
                            <a:rPr lang="it-IT" i="1">
                              <a:latin typeface="Cambria Math"/>
                            </a:rPr>
                            <m:t>𝐼𝑚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26" y="3048000"/>
                <a:ext cx="5486400" cy="6680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5800" y="3886200"/>
                <a:ext cx="4195186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ℰ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it-IT" i="1">
                          <a:latin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i="1">
                                              <a:latin typeface="Cambria Math"/>
                                            </a:rPr>
                                            <m:t>𝐵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ℰ</m:t>
                                      </m:r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𝑅𝑒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i="1">
                                              <a:latin typeface="Cambria Math"/>
                                            </a:rPr>
                                            <m:t>𝐵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ℰ</m:t>
                                      </m:r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𝐼𝑚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it-IT" i="1">
                          <a:latin typeface="Cambria Math"/>
                        </a:rPr>
                        <m:t>≝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ℰ</m:t>
                          </m:r>
                          <m:r>
                            <a:rPr lang="it-IT" i="1">
                              <a:latin typeface="Cambria Math"/>
                            </a:rPr>
                            <m:t>,</m:t>
                          </m:r>
                          <m:r>
                            <a:rPr lang="it-IT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886200"/>
                <a:ext cx="4195186" cy="6560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7700" y="4648200"/>
                <a:ext cx="6180075" cy="992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≤</m:t>
                      </m:r>
                      <m:r>
                        <a:rPr lang="it-IT" i="1">
                          <a:latin typeface="Cambria Math"/>
                        </a:rPr>
                        <m:t>𝑎𝑡𝑎𝑛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ℰ</m:t>
                                  </m:r>
                                  <m:r>
                                    <a:rPr lang="it-IT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it-IT" i="1">
                                                      <a:latin typeface="Cambria Math"/>
                                                    </a:rPr>
                                                    <m:t>𝛾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it-IT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it-IT" i="1">
                                                      <a:latin typeface="Cambria Math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ℰ</m:t>
                                              </m:r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  <m:r>
                        <a:rPr lang="it-IT" i="1">
                          <a:latin typeface="Cambria Math"/>
                        </a:rPr>
                        <m:t>,    </m:t>
                      </m:r>
                      <m:r>
                        <a:rPr lang="it-IT" i="1">
                          <a:latin typeface="Cambria Math"/>
                        </a:rPr>
                        <m:t>𝑓𝑜𝑟</m:t>
                      </m:r>
                      <m:r>
                        <a:rPr lang="it-IT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𝑠</m:t>
                          </m:r>
                          <m:r>
                            <a:rPr lang="it-IT" i="1">
                              <a:latin typeface="Cambria Math"/>
                            </a:rPr>
                            <m:t>,</m:t>
                          </m:r>
                          <m:r>
                            <a:rPr lang="it-IT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ℰ</m:t>
                          </m:r>
                          <m:r>
                            <a:rPr lang="it-IT" i="1">
                              <a:latin typeface="Cambria Math"/>
                            </a:rPr>
                            <m:t>,</m:t>
                          </m:r>
                          <m:r>
                            <a:rPr lang="it-IT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648200"/>
                <a:ext cx="6180075" cy="9922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55782" y="5791200"/>
                <a:ext cx="2843855" cy="474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≝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/>
                            </a:rPr>
                            <m:t>𝜔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   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𝑀𝑖𝑛</m:t>
                          </m:r>
                          <m:r>
                            <a:rPr lang="en-US" i="1">
                              <a:latin typeface="Cambria Math"/>
                            </a:rPr>
                            <m:t>               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 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2" y="5791200"/>
                <a:ext cx="2843855" cy="4746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199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3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1019" y="152400"/>
            <a:ext cx="7199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 Design Example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8228" y="1650662"/>
            <a:ext cx="2226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 = 64, D = 32</a:t>
            </a:r>
          </a:p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Rectangular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00104"/>
              </p:ext>
            </p:extLst>
          </p:nvPr>
        </p:nvGraphicFramePr>
        <p:xfrm>
          <a:off x="2590800" y="1371600"/>
          <a:ext cx="4419600" cy="1925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r:id="rId4" imgW="7031736" imgH="3098292" progId="SmartDraw.2">
                  <p:embed/>
                </p:oleObj>
              </mc:Choice>
              <mc:Fallback>
                <p:oleObj r:id="rId4" imgW="7031736" imgH="3098292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371600"/>
                        <a:ext cx="4419600" cy="19253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524941"/>
              </p:ext>
            </p:extLst>
          </p:nvPr>
        </p:nvGraphicFramePr>
        <p:xfrm>
          <a:off x="2743200" y="3276600"/>
          <a:ext cx="4191000" cy="185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r:id="rId6" imgW="7031736" imgH="3098292" progId="SmartDraw.2">
                  <p:embed/>
                </p:oleObj>
              </mc:Choice>
              <mc:Fallback>
                <p:oleObj r:id="rId6" imgW="7031736" imgH="3098292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76600"/>
                        <a:ext cx="4191000" cy="18534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138141"/>
              </p:ext>
            </p:extLst>
          </p:nvPr>
        </p:nvGraphicFramePr>
        <p:xfrm>
          <a:off x="2971800" y="5105400"/>
          <a:ext cx="387891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r:id="rId8" imgW="6925056" imgH="3089148" progId="SmartDraw.2">
                  <p:embed/>
                </p:oleObj>
              </mc:Choice>
              <mc:Fallback>
                <p:oleObj r:id="rId8" imgW="6925056" imgH="3089148" progId="SmartDraw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105400"/>
                        <a:ext cx="3878915" cy="175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92642" y="3898900"/>
            <a:ext cx="2226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 = 64, D = 32</a:t>
            </a:r>
          </a:p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Triangular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542" y="5638800"/>
            <a:ext cx="2226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 = 64, D = 16</a:t>
            </a:r>
          </a:p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Triangular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37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41381" y="152400"/>
            <a:ext cx="5739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 Simulation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18669" y="5181600"/>
            <a:ext cx="5561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 = 64, D = 32 Rectangular</a:t>
            </a:r>
            <a:endParaRPr lang="en-US" sz="2800" dirty="0"/>
          </a:p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Impulse Response and Filter Spectra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7" y="1524000"/>
            <a:ext cx="449416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1565354"/>
            <a:ext cx="4572000" cy="3219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692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4376" y="152400"/>
            <a:ext cx="7993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 Simulation, Cont’d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18669" y="5181600"/>
            <a:ext cx="5561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 = 64, D = 16 Triangular</a:t>
            </a:r>
            <a:endParaRPr lang="en-US" sz="2800" dirty="0"/>
          </a:p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Impulse Response and Filter Spectra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6" y="1565354"/>
            <a:ext cx="4445561" cy="3219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52" y="1565354"/>
            <a:ext cx="4190847" cy="3236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460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4376" y="152400"/>
            <a:ext cx="7993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 Simulation, Cont’d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18669" y="5181600"/>
            <a:ext cx="5561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 = 64, D = 16 Triangular</a:t>
            </a:r>
            <a:endParaRPr lang="en-US" sz="2800" dirty="0"/>
          </a:p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Impulse Response and Filter Spectra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6" y="1565354"/>
            <a:ext cx="4445561" cy="3219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52" y="1565354"/>
            <a:ext cx="4190847" cy="3236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760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3113" y="152400"/>
            <a:ext cx="883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 Filtering Simulation 1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5181600"/>
            <a:ext cx="7238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 = 64, D = 32 Rectangular / M = 256 Triangular </a:t>
            </a:r>
            <a:endParaRPr lang="en-US" sz="2800" dirty="0"/>
          </a:p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Linear Phase Filtering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4300"/>
            <a:ext cx="4378887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"/>
          <a:stretch/>
        </p:blipFill>
        <p:spPr bwMode="auto">
          <a:xfrm>
            <a:off x="4622800" y="1295400"/>
            <a:ext cx="4202875" cy="3432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3834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3113" y="152400"/>
            <a:ext cx="883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 Filtering Simulation 2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0033" y="5181600"/>
            <a:ext cx="5561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 = 64, D = 32 Rectangular / Triangular</a:t>
            </a:r>
            <a:endParaRPr lang="en-US" sz="2800" dirty="0"/>
          </a:p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Non Linear Phase Filtering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3" y="1600200"/>
            <a:ext cx="4379712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4196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983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3113" y="152400"/>
            <a:ext cx="883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 Filtering Simulation 2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0033" y="5181600"/>
            <a:ext cx="5561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 = 256, D = 64 Triangular</a:t>
            </a:r>
            <a:endParaRPr lang="en-US" sz="2800" dirty="0"/>
          </a:p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Non Linear Phase Filtering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371600"/>
            <a:ext cx="6096417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100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94437"/>
            <a:ext cx="91702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Non-Maximal Decimated Filter</a:t>
            </a:r>
          </a:p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Bank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96" y="2438399"/>
            <a:ext cx="6049010" cy="341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4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1" y="152400"/>
            <a:ext cx="861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 Filtering: Fractional Delay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0033" y="5181600"/>
            <a:ext cx="5561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 = 64, D = 16 Triangular</a:t>
            </a:r>
            <a:endParaRPr lang="en-US" sz="2800" dirty="0"/>
          </a:p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Fractional Delay Filtering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0198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580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1" y="152400"/>
            <a:ext cx="861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 Filtering Workload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400" y="2754006"/>
                <a:ext cx="8229599" cy="3001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𝑜𝑝𝑠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𝑖𝑛𝑝𝑢𝑡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+2×4×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+4×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r>
                            <a:rPr lang="en-US" i="1">
                              <a:latin typeface="Cambria Math"/>
                            </a:rPr>
                            <m:t>×</m:t>
                          </m:r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+8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+8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=4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+8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+8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 </a:t>
                </a:r>
              </a:p>
              <a:p>
                <a:r>
                  <a:rPr lang="en-US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𝑜𝑝𝑠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𝑖𝑛𝑝𝑢𝑡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+2×4×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+4×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r>
                            <a:rPr lang="en-US" i="1">
                              <a:latin typeface="Cambria Math"/>
                            </a:rPr>
                            <m:t>×</m:t>
                          </m:r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+16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+16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8</m:t>
                    </m:r>
                    <m:acc>
                      <m:accPr>
                        <m:chr m:val="̂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16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16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54006"/>
                <a:ext cx="8229599" cy="3001656"/>
              </a:xfrm>
              <a:prstGeom prst="rect">
                <a:avLst/>
              </a:prstGeom>
              <a:blipFill rotWithShape="1">
                <a:blip r:embed="rId3"/>
                <a:stretch>
                  <a:fillRect b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05000" y="1371600"/>
                <a:ext cx="533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:   Analysis Filter Bank Length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  Synthesis </a:t>
                </a:r>
                <a:r>
                  <a:rPr lang="en-US" dirty="0"/>
                  <a:t>Filter Bank Length</a:t>
                </a:r>
              </a:p>
              <a:p>
                <a:pPr algn="just"/>
                <a:r>
                  <a:rPr lang="en-US" dirty="0" smtClean="0"/>
                  <a:t>M :   Number of Paths</a:t>
                </a:r>
              </a:p>
              <a:p>
                <a:pPr algn="just"/>
                <a:r>
                  <a:rPr lang="en-US" dirty="0" smtClean="0"/>
                  <a:t>N:     Number of Intermediate Processing Elements 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371600"/>
                <a:ext cx="53340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029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893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1" y="152400"/>
            <a:ext cx="861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 APPLICATIONS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7700" y="2362200"/>
            <a:ext cx="77724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Wideband Signal Processing</a:t>
            </a:r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Effectively reducing the hardware processing rate via NMDFB. </a:t>
            </a:r>
          </a:p>
          <a:p>
            <a:pPr marL="457200" indent="-457200">
              <a:buAutoNum type="arabicPeriod"/>
            </a:pPr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Filtering: Linear phase, Non-linear phase, Fractional delay, Masking, </a:t>
            </a:r>
            <a:r>
              <a:rPr lang="en-US" sz="2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Cascade Filtering</a:t>
            </a:r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Support block </a:t>
            </a:r>
            <a:r>
              <a:rPr lang="en-US" sz="2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timing varying </a:t>
            </a:r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filtering. </a:t>
            </a:r>
          </a:p>
          <a:p>
            <a:pPr marL="457200" indent="-457200">
              <a:buAutoNum type="arabicPeriod"/>
            </a:pPr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Support wideband </a:t>
            </a:r>
            <a:r>
              <a:rPr lang="en-US" sz="2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power allocation</a:t>
            </a:r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marL="457200" indent="-457200">
              <a:buAutoNum type="arabicPeriod"/>
            </a:pPr>
            <a:endParaRPr lang="en-US" sz="2500" b="1" spc="50" dirty="0" smtClean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056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1" y="152400"/>
            <a:ext cx="861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Communication Example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Immagine 9" descr="figure_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0299" y="1385887"/>
            <a:ext cx="3581400" cy="1343025"/>
          </a:xfrm>
          <a:prstGeom prst="rect">
            <a:avLst/>
          </a:prstGeom>
        </p:spPr>
      </p:pic>
      <p:pic>
        <p:nvPicPr>
          <p:cNvPr id="14" name="Immagine 6" descr="figure_1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799" y="3581400"/>
            <a:ext cx="3200399" cy="17633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66825" y="293376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 Domain Timing Recovery &amp; Matched Filtering 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85875" y="54320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 Domain Timing Recovery &amp; Matched Filtering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17526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256 Real Multiplies per Output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4001432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240 Real Multiplies per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21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1" y="152400"/>
            <a:ext cx="861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Communication Example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14400" y="5638800"/>
            <a:ext cx="7553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 Timing Recovery Simulation (Submitted to ICASSP 2013)</a:t>
            </a:r>
          </a:p>
          <a:p>
            <a:r>
              <a:rPr lang="en-US" sz="20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dB SNR / AWGN channel / 0.25 </a:t>
            </a:r>
            <a:r>
              <a:rPr lang="en-US" sz="2000" b="1" spc="50" dirty="0" err="1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Ts</a:t>
            </a:r>
            <a:r>
              <a:rPr lang="en-US" sz="20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Timing Error</a:t>
            </a:r>
            <a:endParaRPr lang="en-US" sz="2000" dirty="0"/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23975"/>
            <a:ext cx="335851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1" b="23275"/>
          <a:stretch/>
        </p:blipFill>
        <p:spPr bwMode="auto">
          <a:xfrm>
            <a:off x="1143000" y="3720147"/>
            <a:ext cx="3048000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22" y="3506152"/>
            <a:ext cx="2891155" cy="179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212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7650" y="2209800"/>
            <a:ext cx="861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Thanks! </a:t>
            </a:r>
          </a:p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Open for questions</a:t>
            </a:r>
            <a:r>
              <a:rPr lang="en-US" sz="5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Now!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16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801" y="152400"/>
            <a:ext cx="91702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Non-Maximal Decimated Filter</a:t>
            </a:r>
          </a:p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Bank, Cont’d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1600" y="2133600"/>
                <a:ext cx="7315200" cy="1828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𝑮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𝒁</m:t>
                      </m:r>
                      <m:r>
                        <a:rPr lang="en-US" b="1" i="1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𝑍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𝑀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𝑍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𝑀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𝑀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</a:t>
                </a:r>
                <a:r>
                  <a:rPr lang="en-US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𝑯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𝒁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𝑍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𝑀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…</m:t>
                            </m:r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𝑍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𝑀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𝑀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en-US" b="1" i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𝒁</m:t>
                      </m:r>
                      <m:r>
                        <a:rPr lang="en-US" b="1" i="1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𝑍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 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𝑍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𝐷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𝑿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𝒁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𝑍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𝑻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𝒁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𝑍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 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𝑍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𝐷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133600"/>
                <a:ext cx="7315200" cy="18280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704" y="4343400"/>
                <a:ext cx="4572000" cy="21691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ℍ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𝒁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𝐻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𝑍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𝑀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𝐷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𝐻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𝑍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𝑀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𝐷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𝐷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𝐻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𝑍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𝑀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𝑀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−1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𝐷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𝐻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𝑍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𝑀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𝑀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−1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𝐷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𝐷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  <m:r>
                            <a:rPr lang="en-US" i="1">
                              <a:latin typeface="Cambria Math"/>
                            </a:rPr>
                            <m:t>×</m:t>
                          </m:r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×1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 |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ℍ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×(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−1)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  <m:r>
                            <a:rPr lang="en-US" i="1">
                              <a:latin typeface="Cambria Math"/>
                            </a:rPr>
                            <m:t>×</m:t>
                          </m:r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4" y="4343400"/>
                <a:ext cx="4572000" cy="2169184"/>
              </a:xfrm>
              <a:prstGeom prst="rect">
                <a:avLst/>
              </a:prstGeom>
              <a:blipFill rotWithShape="1">
                <a:blip r:embed="rId4"/>
                <a:stretch>
                  <a:fillRect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36704" y="4305300"/>
                <a:ext cx="4572000" cy="20915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𝕂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𝒁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𝑑𝑖𝑎𝑔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,…,</m:t>
                          </m:r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𝑀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𝐾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𝑍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𝐷</m:t>
                                            </m:r>
                                          </m:sup>
                                        </m:sSup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𝑀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𝐷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𝐾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sup>
                                    </m:sSup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𝑀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𝑀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−1)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  <m:r>
                            <a:rPr lang="en-US" i="1">
                              <a:latin typeface="Cambria Math"/>
                            </a:rPr>
                            <m:t>×</m:t>
                          </m:r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704" y="4305300"/>
                <a:ext cx="4572000" cy="20915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728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801" y="152400"/>
            <a:ext cx="91702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Non-Maximal Decimated Filter</a:t>
            </a:r>
          </a:p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Bank, Cont’d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86000" y="2362200"/>
                <a:ext cx="4572000" cy="14001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it-I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𝐷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b="1" i="1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1×</m:t>
                          </m:r>
                          <m:r>
                            <a:rPr lang="it-IT" i="1">
                              <a:latin typeface="Cambria Math"/>
                            </a:rPr>
                            <m:t>𝑀</m:t>
                          </m:r>
                        </m:sub>
                        <m:sup>
                          <m:r>
                            <a:rPr lang="it-IT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1" i="1">
                              <a:latin typeface="Cambria Math"/>
                            </a:rPr>
                            <m:t>𝒁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𝕂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𝑀</m:t>
                          </m:r>
                          <m:r>
                            <a:rPr lang="it-IT" i="1">
                              <a:latin typeface="Cambria Math"/>
                            </a:rPr>
                            <m:t>×</m:t>
                          </m:r>
                          <m:r>
                            <a:rPr lang="it-IT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1" i="1">
                              <a:latin typeface="Cambria Math"/>
                            </a:rPr>
                            <m:t>𝒁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ℍ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𝑀</m:t>
                          </m:r>
                          <m:r>
                            <a:rPr lang="it-IT" i="1">
                              <a:latin typeface="Cambria Math"/>
                            </a:rPr>
                            <m:t>×</m:t>
                          </m:r>
                          <m:r>
                            <a:rPr lang="it-IT" i="1">
                              <a:latin typeface="Cambria Math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1" i="1">
                              <a:latin typeface="Cambria Math"/>
                            </a:rPr>
                            <m:t>𝒁</m:t>
                          </m:r>
                        </m:e>
                      </m:d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𝐷</m:t>
                          </m:r>
                          <m:r>
                            <a:rPr lang="it-IT" i="1">
                              <a:latin typeface="Cambria Math"/>
                            </a:rPr>
                            <m:t>×1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1" i="1">
                              <a:latin typeface="Cambria Math"/>
                            </a:rPr>
                            <m:t>𝒁</m:t>
                          </m:r>
                        </m:e>
                      </m:d>
                      <m:r>
                        <a:rPr lang="it-IT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𝐷</m:t>
                          </m:r>
                        </m:den>
                      </m:f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b="1" i="1">
                                  <a:latin typeface="Cambria Math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𝕂</m:t>
                              </m:r>
                            </m:sup>
                          </m:sSup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1×</m:t>
                          </m:r>
                          <m:r>
                            <a:rPr lang="it-IT" i="1">
                              <a:latin typeface="Cambria Math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1" i="1">
                              <a:latin typeface="Cambria Math"/>
                            </a:rPr>
                            <m:t>𝒁</m:t>
                          </m:r>
                        </m:e>
                      </m:d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𝐷</m:t>
                          </m:r>
                          <m:r>
                            <a:rPr lang="it-IT" i="1">
                              <a:latin typeface="Cambria Math"/>
                            </a:rPr>
                            <m:t>×1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1" i="1">
                              <a:latin typeface="Cambria Math"/>
                            </a:rPr>
                            <m:t>𝒁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362200"/>
                <a:ext cx="4572000" cy="14001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11400" y="4114800"/>
                <a:ext cx="4572000" cy="7151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𝕂</m:t>
                              </m:r>
                            </m:sup>
                          </m:sSup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1×</m:t>
                          </m:r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𝒁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≝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1×</m:t>
                          </m:r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𝒁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𝕂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  <m:r>
                            <a:rPr lang="en-US" i="1">
                              <a:latin typeface="Cambria Math"/>
                            </a:rPr>
                            <m:t>×</m:t>
                          </m:r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𝒁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ℍ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  <m:r>
                            <a:rPr lang="en-US" i="1">
                              <a:latin typeface="Cambria Math"/>
                            </a:rPr>
                            <m:t>×</m:t>
                          </m:r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𝒁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𝕂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𝕂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400" y="4114800"/>
                <a:ext cx="4572000" cy="7151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66125" y="5181600"/>
                <a:ext cx="390927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den>
                      </m:f>
                      <m:sSubSup>
                        <m:sSubSupPr>
                          <m:ctrlPr>
                            <a:rPr lang="en-US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𝕂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den>
                      </m:f>
                      <m:sSubSup>
                        <m:sSubSupPr>
                          <m:ctrlPr>
                            <a:rPr lang="en-US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𝕂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e>
                      </m:d>
                      <m:acc>
                        <m:accPr>
                          <m:chr m:val="̅"/>
                          <m:ctrlPr>
                            <a:rPr 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/>
                            </a:rPr>
                            <m:t>𝑿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125" y="5181600"/>
                <a:ext cx="3909275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066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801" y="152400"/>
            <a:ext cx="91702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Non-Maximal Decimated Filter</a:t>
            </a:r>
          </a:p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Bank, Cont’d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14517" y="3219359"/>
                <a:ext cx="3792769" cy="419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=0,∀ 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</a:rPr>
                        <m:t>=1,…,</m:t>
                      </m:r>
                      <m:r>
                        <a:rPr lang="en-US" i="1">
                          <a:latin typeface="Cambria Math"/>
                        </a:rPr>
                        <m:t>𝐷</m:t>
                      </m:r>
                      <m:r>
                        <a:rPr lang="en-US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517" y="3219359"/>
                <a:ext cx="3792769" cy="4192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19400" y="4571999"/>
                <a:ext cx="3176319" cy="877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571999"/>
                <a:ext cx="3176319" cy="877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0096" y="2590800"/>
            <a:ext cx="48888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Aliasing Cancellation Condition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5496" y="4094945"/>
            <a:ext cx="48888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Perfect Reconstruction Condition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11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067232"/>
            <a:ext cx="5562600" cy="344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3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248" y="152400"/>
            <a:ext cx="89993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Polyphase</a:t>
            </a:r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Implementation of </a:t>
            </a:r>
          </a:p>
          <a:p>
            <a:pPr algn="ctr"/>
            <a:r>
              <a:rPr lang="en-US" sz="5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 (AFB)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396" y="2113746"/>
            <a:ext cx="65879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M-path Partition of the m</a:t>
            </a:r>
            <a:r>
              <a:rPr lang="en-US" sz="2500" b="1" spc="50" baseline="3000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channel filter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33600" y="2619375"/>
                <a:ext cx="4572000" cy="4192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𝑘𝑚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619375"/>
                <a:ext cx="4572000" cy="419282"/>
              </a:xfrm>
              <a:prstGeom prst="rect">
                <a:avLst/>
              </a:prstGeom>
              <a:blipFill rotWithShape="1">
                <a:blip r:embed="rId4"/>
                <a:stretch>
                  <a:fillRect l="-2133" t="-36765" b="-2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8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248" y="152400"/>
            <a:ext cx="89993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Polyphase</a:t>
            </a:r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Implementation of </a:t>
            </a:r>
          </a:p>
          <a:p>
            <a:pPr algn="ctr"/>
            <a:r>
              <a:rPr lang="en-US" sz="5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 (SFB)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396" y="2113746"/>
            <a:ext cx="78198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M-path Partition of the m</a:t>
            </a:r>
            <a:r>
              <a:rPr lang="en-US" sz="2500" b="1" spc="50" baseline="3000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channel synthesis filter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24909" y="2743200"/>
                <a:ext cx="4572000" cy="41934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it-IT" i="1">
                            <a:latin typeface="Cambria Math"/>
                          </a:rPr>
                          <m:t>𝑝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it-IT" i="1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it-IT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it-IT" i="1">
                            <a:latin typeface="Cambria Math"/>
                          </a:rPr>
                          <m:t>𝑘</m:t>
                        </m:r>
                        <m:r>
                          <a:rPr lang="it-IT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it-IT" i="1">
                            <a:latin typeface="Cambria Math"/>
                          </a:rPr>
                          <m:t>𝑀</m:t>
                        </m:r>
                        <m:r>
                          <a:rPr lang="it-IT" i="1"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it-IT" i="1">
                                <a:latin typeface="Cambria Math"/>
                              </a:rPr>
                              <m:t>−</m:t>
                            </m:r>
                            <m:r>
                              <a:rPr lang="it-IT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it-IT" i="1">
                                <a:latin typeface="Cambria Math"/>
                              </a:rPr>
                              <m:t>−</m:t>
                            </m:r>
                            <m:r>
                              <a:rPr lang="it-IT" i="1">
                                <a:latin typeface="Cambria Math"/>
                              </a:rPr>
                              <m:t>𝑘𝑚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it-IT" i="1"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it-IT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it-IT" i="1">
                                    <a:latin typeface="Cambria Math"/>
                                  </a:rPr>
                                  <m:t>𝐷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it-IT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909" y="2743200"/>
                <a:ext cx="4572000" cy="419346"/>
              </a:xfrm>
              <a:prstGeom prst="rect">
                <a:avLst/>
              </a:prstGeom>
              <a:blipFill rotWithShape="1">
                <a:blip r:embed="rId4"/>
                <a:stretch>
                  <a:fillRect t="-97101" b="-159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62546"/>
            <a:ext cx="5715000" cy="302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54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68899" y="152400"/>
            <a:ext cx="6484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Filtering with</a:t>
            </a:r>
            <a:r>
              <a:rPr lang="en-US" sz="54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18" y="1371600"/>
            <a:ext cx="4800600" cy="18681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8228" y="2067158"/>
            <a:ext cx="22109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 filter: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99199" y="3653754"/>
                <a:ext cx="4944752" cy="397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it-IT" i="1">
                              <a:latin typeface="Cambria Math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it-IT" b="1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it-IT" i="1">
                              <a:latin typeface="Cambria Math"/>
                            </a:rPr>
                            <m:t>𝕂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it-IT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it-IT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it-IT" i="1">
                              <a:latin typeface="Cambria Math"/>
                            </a:rPr>
                            <m:t>𝕂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𝑍</m:t>
                          </m:r>
                        </m:e>
                      </m:d>
                      <m:acc>
                        <m:accPr>
                          <m:chr m:val="̅"/>
                          <m:ctrlPr>
                            <a:rPr 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/>
                            </a:rPr>
                            <m:t>𝑿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it-IT" b="1" i="1">
                          <a:latin typeface="Cambria Math"/>
                          <a:ea typeface="Cambria Math"/>
                        </a:rPr>
                        <m:t>≅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it-IT" i="1">
                              <a:latin typeface="Cambria Math"/>
                            </a:rPr>
                            <m:t>𝕂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it-IT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199" y="3653754"/>
                <a:ext cx="4944752" cy="3975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267200"/>
            <a:ext cx="3078619" cy="685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6328" y="4475946"/>
            <a:ext cx="28740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 Domain filter: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77070" y="5257800"/>
                <a:ext cx="2510366" cy="378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it-IT" i="1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it-IT" b="1" i="1">
                          <a:latin typeface="Cambria Math"/>
                        </a:rPr>
                        <m:t>=</m:t>
                      </m:r>
                      <m:r>
                        <a:rPr lang="it-IT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𝑍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/>
                            </a:rPr>
                            <m:t>𝑍</m:t>
                          </m:r>
                        </m:e>
                        <m:sup>
                          <m:r>
                            <a:rPr lang="it-IT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sup>
                      </m:sSup>
                      <m:r>
                        <a:rPr lang="it-IT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070" y="5257800"/>
                <a:ext cx="2510366" cy="3783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250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ephanie\AppData\Local\Microsoft\Windows\Temporary Internet Files\Content.IE5\44TXKI6C\MCj04380680000[1].pn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81499-C16C-4988-91F5-3A2A6E46BC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6126" y="152400"/>
            <a:ext cx="8729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Filtering with</a:t>
            </a:r>
            <a:r>
              <a:rPr lang="en-US" sz="54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NMDFB, Cont’d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8228" y="2067158"/>
            <a:ext cx="57315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Error between two filtering models: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6328" y="4268365"/>
            <a:ext cx="5693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Error Transfer Function: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0200" y="3065430"/>
                <a:ext cx="4572000" cy="7191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/>
                        </a:rPr>
                        <m:t>ℰ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it-IT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it-IT" i="1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it-IT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it-IT" i="1">
                              <a:latin typeface="Cambria Math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it-IT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𝕂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𝑍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</m:sSup>
                          <m:r>
                            <a:rPr lang="it-IT" i="1">
                              <a:latin typeface="Cambria Math"/>
                            </a:rPr>
                            <m:t>−</m:t>
                          </m:r>
                          <m:r>
                            <a:rPr lang="it-IT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𝑍</m:t>
                              </m:r>
                            </m:e>
                          </m:d>
                        </m:e>
                      </m:d>
                      <m:r>
                        <a:rPr lang="it-IT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𝑍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/>
                            </a:rPr>
                            <m:t>𝑍</m:t>
                          </m:r>
                        </m:e>
                        <m:sup>
                          <m:r>
                            <a:rPr lang="it-IT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065430"/>
                <a:ext cx="4572000" cy="7191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81200" y="4953000"/>
                <a:ext cx="4572000" cy="14543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ℰ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𝕂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/>
                            </a:rPr>
                            <m:t>𝑚</m:t>
                          </m:r>
                          <m:r>
                            <a:rPr lang="it-IT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it-IT" i="1">
                              <a:latin typeface="Cambria Math"/>
                            </a:rPr>
                            <m:t>𝑀</m:t>
                          </m:r>
                          <m:r>
                            <a:rPr lang="it-IT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𝑁𝑌𝑄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𝑍𝑊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it-IT" i="1">
                          <a:latin typeface="Cambria Math"/>
                        </a:rPr>
                        <m:t>−</m:t>
                      </m:r>
                      <m:r>
                        <a:rPr lang="it-IT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953000"/>
                <a:ext cx="4572000" cy="14543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955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1968</Words>
  <Application>Microsoft Office PowerPoint</Application>
  <PresentationFormat>On-screen Show (4:3)</PresentationFormat>
  <Paragraphs>149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SmartDraw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</dc:creator>
  <cp:lastModifiedBy>fei</cp:lastModifiedBy>
  <cp:revision>18</cp:revision>
  <dcterms:created xsi:type="dcterms:W3CDTF">2006-08-16T00:00:00Z</dcterms:created>
  <dcterms:modified xsi:type="dcterms:W3CDTF">2012-12-05T18:50:35Z</dcterms:modified>
</cp:coreProperties>
</file>