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78" r:id="rId5"/>
    <p:sldId id="293" r:id="rId6"/>
    <p:sldId id="292" r:id="rId7"/>
    <p:sldId id="291" r:id="rId8"/>
    <p:sldId id="261" r:id="rId9"/>
    <p:sldId id="322" r:id="rId10"/>
    <p:sldId id="323" r:id="rId11"/>
    <p:sldId id="305" r:id="rId12"/>
    <p:sldId id="266" r:id="rId13"/>
    <p:sldId id="308" r:id="rId14"/>
    <p:sldId id="284" r:id="rId15"/>
    <p:sldId id="306" r:id="rId16"/>
    <p:sldId id="312" r:id="rId17"/>
    <p:sldId id="334" r:id="rId18"/>
    <p:sldId id="345" r:id="rId19"/>
    <p:sldId id="344" r:id="rId20"/>
    <p:sldId id="335" r:id="rId21"/>
    <p:sldId id="337" r:id="rId22"/>
    <p:sldId id="340" r:id="rId23"/>
    <p:sldId id="341" r:id="rId24"/>
    <p:sldId id="342" r:id="rId25"/>
    <p:sldId id="338" r:id="rId26"/>
    <p:sldId id="339" r:id="rId27"/>
    <p:sldId id="277" r:id="rId28"/>
    <p:sldId id="31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8020" autoAdjust="0"/>
  </p:normalViewPr>
  <p:slideViewPr>
    <p:cSldViewPr>
      <p:cViewPr>
        <p:scale>
          <a:sx n="50" d="100"/>
          <a:sy n="50" d="100"/>
        </p:scale>
        <p:origin x="-1267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00ADD-362F-4320-AE5B-2089B86A8BF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F227-F2A7-4776-9F49-B7237D8F8F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18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Good afternoon. Let me start my presentation. My name is </a:t>
            </a:r>
            <a:r>
              <a:rPr lang="en-US" altLang="ko-KR" baseline="0" dirty="0" err="1" smtClean="0"/>
              <a:t>Myung</a:t>
            </a:r>
            <a:r>
              <a:rPr lang="en-US" altLang="ko-KR" baseline="0" dirty="0" smtClean="0"/>
              <a:t> Gil Kang from KAIST Korea. </a:t>
            </a:r>
          </a:p>
          <a:p>
            <a:r>
              <a:rPr lang="en-US" altLang="ko-KR" baseline="0" dirty="0" smtClean="0"/>
              <a:t>In this presentation, I will propose </a:t>
            </a:r>
            <a:r>
              <a:rPr lang="en-US" altLang="ko-KR" sz="1200" baseline="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</a:t>
            </a:r>
            <a:r>
              <a:rPr lang="en-US" altLang="ko-KR" sz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he Capacity of a Three-user Interference Channel with a Cognitive Transmitter in Strong Interference.</a:t>
            </a:r>
            <a:endParaRPr lang="en-US" altLang="ko-KR" sz="1200" dirty="0">
              <a:ln>
                <a:solidFill>
                  <a:prstClr val="black">
                    <a:lumMod val="65000"/>
                    <a:lumOff val="35000"/>
                    <a:alpha val="3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 is agenda of my presentation.</a:t>
            </a:r>
          </a:p>
          <a:p>
            <a:r>
              <a:rPr lang="en-US" altLang="ko-KR" dirty="0" smtClean="0"/>
              <a:t>Firstly, I’ll</a:t>
            </a:r>
            <a:r>
              <a:rPr lang="en-US" altLang="ko-KR" baseline="0" dirty="0" smtClean="0"/>
              <a:t> introduce some related works. And I’ll explain about system model and the channel classification.</a:t>
            </a:r>
          </a:p>
          <a:p>
            <a:r>
              <a:rPr lang="en-US" altLang="ko-KR" baseline="0" dirty="0" smtClean="0"/>
              <a:t>Then, the capacity region of the strong interference channel will be explained. </a:t>
            </a:r>
          </a:p>
          <a:p>
            <a:r>
              <a:rPr lang="en-US" altLang="ko-KR" baseline="0" dirty="0" smtClean="0"/>
              <a:t>And the capacity region and channel conditions will be shown for Gaussian case.</a:t>
            </a:r>
          </a:p>
          <a:p>
            <a:r>
              <a:rPr lang="en-US" altLang="ko-KR" baseline="0" dirty="0" smtClean="0"/>
              <a:t>Finally, I’ll conclude the presentation.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interference management is one of the most important issues in wireless communications system 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conventional interference management</a:t>
            </a:r>
            <a:r>
              <a:rPr lang="en-US" altLang="ko-KR" baseline="0" dirty="0" smtClean="0"/>
              <a:t> schemes were orthogonalization of wireless resources such as freq/time/codes</a:t>
            </a:r>
          </a:p>
          <a:p>
            <a:r>
              <a:rPr lang="en-US" altLang="ko-KR" baseline="0" dirty="0" smtClean="0"/>
              <a:t>This can be explained as cake cutting approach and each user obtains 1/K wireless resource in K –user IC.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For several years, interference alignment is proposed as new interference managing scheme.</a:t>
            </a:r>
          </a:p>
          <a:p>
            <a:r>
              <a:rPr lang="en-US" altLang="ko-KR" baseline="0" dirty="0" smtClean="0"/>
              <a:t>The main concept of IA is to make the interfering signals aligned at each receiver.</a:t>
            </a:r>
          </a:p>
          <a:p>
            <a:r>
              <a:rPr lang="en-US" altLang="ko-KR" baseline="0" dirty="0" smtClean="0"/>
              <a:t>In K-user IC, K/2 DoF is shown to be achieved.</a:t>
            </a:r>
          </a:p>
          <a:p>
            <a:r>
              <a:rPr lang="en-US" altLang="ko-KR" baseline="0" dirty="0" smtClean="0"/>
              <a:t>And in K-user M</a:t>
            </a:r>
            <a:r>
              <a:rPr lang="en-US" altLang="ko-KR" dirty="0" smtClean="0">
                <a:sym typeface="Wingdings" pitchFamily="2" charset="2"/>
              </a:rPr>
              <a:t>×M interference channel</a:t>
            </a:r>
            <a:r>
              <a:rPr lang="en-US" altLang="ko-KR" baseline="0" dirty="0" smtClean="0">
                <a:sym typeface="Wingdings" pitchFamily="2" charset="2"/>
              </a:rPr>
              <a:t> KM/2 DoF is proved to be achieved.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 users can achieve the half of wireless resources.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interference management is one of the most important issues in wireless communications system 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conventional interference management</a:t>
            </a:r>
            <a:r>
              <a:rPr lang="en-US" altLang="ko-KR" baseline="0" dirty="0" smtClean="0"/>
              <a:t> schemes were orthogonalization of wireless resources such as freq/time/codes</a:t>
            </a:r>
          </a:p>
          <a:p>
            <a:r>
              <a:rPr lang="en-US" altLang="ko-KR" baseline="0" dirty="0" smtClean="0"/>
              <a:t>This can be explained as cake cutting approach and each user obtains 1/K wireless resource in K –user IC.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For several years, interference alignment is proposed as new interference managing scheme.</a:t>
            </a:r>
          </a:p>
          <a:p>
            <a:r>
              <a:rPr lang="en-US" altLang="ko-KR" baseline="0" dirty="0" smtClean="0"/>
              <a:t>The main concept of IA is to make the interfering signals aligned at each receiver.</a:t>
            </a:r>
          </a:p>
          <a:p>
            <a:r>
              <a:rPr lang="en-US" altLang="ko-KR" baseline="0" dirty="0" smtClean="0"/>
              <a:t>In K-user IC, K/2 DoF is shown to be achieved.</a:t>
            </a:r>
          </a:p>
          <a:p>
            <a:r>
              <a:rPr lang="en-US" altLang="ko-KR" baseline="0" dirty="0" smtClean="0"/>
              <a:t>And in K-user M</a:t>
            </a:r>
            <a:r>
              <a:rPr lang="en-US" altLang="ko-KR" dirty="0" smtClean="0">
                <a:sym typeface="Wingdings" pitchFamily="2" charset="2"/>
              </a:rPr>
              <a:t>×M interference channel</a:t>
            </a:r>
            <a:r>
              <a:rPr lang="en-US" altLang="ko-KR" baseline="0" dirty="0" smtClean="0">
                <a:sym typeface="Wingdings" pitchFamily="2" charset="2"/>
              </a:rPr>
              <a:t> KM/2 DoF is proved to be achieved.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 users can achieve the half of wireless resources.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interference management is one of the most important issues in wireless communications system 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conventional interference management</a:t>
            </a:r>
            <a:r>
              <a:rPr lang="en-US" altLang="ko-KR" baseline="0" dirty="0" smtClean="0"/>
              <a:t> schemes were orthogonalization of wireless resources such as freq/time/codes</a:t>
            </a:r>
          </a:p>
          <a:p>
            <a:r>
              <a:rPr lang="en-US" altLang="ko-KR" baseline="0" dirty="0" smtClean="0"/>
              <a:t>This can be explained as cake cutting approach and each user obtains 1/K wireless resource in K –user IC.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For several years, interference alignment is proposed as new interference managing scheme.</a:t>
            </a:r>
          </a:p>
          <a:p>
            <a:r>
              <a:rPr lang="en-US" altLang="ko-KR" baseline="0" dirty="0" smtClean="0"/>
              <a:t>The main concept of IA is to make the interfering signals aligned at each receiver.</a:t>
            </a:r>
          </a:p>
          <a:p>
            <a:r>
              <a:rPr lang="en-US" altLang="ko-KR" baseline="0" dirty="0" smtClean="0"/>
              <a:t>In K-user IC, K/2 DoF is shown to be achieved.</a:t>
            </a:r>
          </a:p>
          <a:p>
            <a:r>
              <a:rPr lang="en-US" altLang="ko-KR" baseline="0" dirty="0" smtClean="0"/>
              <a:t>And in K-user M</a:t>
            </a:r>
            <a:r>
              <a:rPr lang="en-US" altLang="ko-KR" dirty="0" smtClean="0">
                <a:sym typeface="Wingdings" pitchFamily="2" charset="2"/>
              </a:rPr>
              <a:t>×M interference channel</a:t>
            </a:r>
            <a:r>
              <a:rPr lang="en-US" altLang="ko-KR" baseline="0" dirty="0" smtClean="0">
                <a:sym typeface="Wingdings" pitchFamily="2" charset="2"/>
              </a:rPr>
              <a:t> KM/2 DoF is proved to be achieved.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 users can achieve the half of wireless resources.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interference management is one of the most important issues in wireless communications system 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conventional interference management</a:t>
            </a:r>
            <a:r>
              <a:rPr lang="en-US" altLang="ko-KR" baseline="0" dirty="0" smtClean="0"/>
              <a:t> schemes were orthogonalization of wireless resources such as freq/time/codes</a:t>
            </a:r>
          </a:p>
          <a:p>
            <a:r>
              <a:rPr lang="en-US" altLang="ko-KR" baseline="0" dirty="0" smtClean="0"/>
              <a:t>This can be explained as cake cutting approach and each user obtains 1/K wireless resource in K –user IC.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For several years, interference alignment is proposed as new interference managing scheme.</a:t>
            </a:r>
          </a:p>
          <a:p>
            <a:r>
              <a:rPr lang="en-US" altLang="ko-KR" baseline="0" dirty="0" smtClean="0"/>
              <a:t>The main concept of IA is to make the interfering signals aligned at each receiver.</a:t>
            </a:r>
          </a:p>
          <a:p>
            <a:r>
              <a:rPr lang="en-US" altLang="ko-KR" baseline="0" dirty="0" smtClean="0"/>
              <a:t>In K-user IC, K/2 DoF is shown to be achieved.</a:t>
            </a:r>
          </a:p>
          <a:p>
            <a:r>
              <a:rPr lang="en-US" altLang="ko-KR" baseline="0" dirty="0" smtClean="0"/>
              <a:t>And in K-user M</a:t>
            </a:r>
            <a:r>
              <a:rPr lang="en-US" altLang="ko-KR" dirty="0" smtClean="0">
                <a:sym typeface="Wingdings" pitchFamily="2" charset="2"/>
              </a:rPr>
              <a:t>×M interference channel</a:t>
            </a:r>
            <a:r>
              <a:rPr lang="en-US" altLang="ko-KR" baseline="0" dirty="0" smtClean="0">
                <a:sym typeface="Wingdings" pitchFamily="2" charset="2"/>
              </a:rPr>
              <a:t> KM/2 DoF is proved to be achieved.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 users can achieve the half of wireless resources.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interference management is one of the most important issues in wireless communications system 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conventional interference management</a:t>
            </a:r>
            <a:r>
              <a:rPr lang="en-US" altLang="ko-KR" baseline="0" dirty="0" smtClean="0"/>
              <a:t> schemes were orthogonalization of wireless resources such as freq/time/codes</a:t>
            </a:r>
          </a:p>
          <a:p>
            <a:r>
              <a:rPr lang="en-US" altLang="ko-KR" baseline="0" dirty="0" smtClean="0"/>
              <a:t>This can be explained as cake cutting approach and each user obtains 1/K wireless resource in K –user IC.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For several years, interference alignment is proposed as new interference managing scheme.</a:t>
            </a:r>
          </a:p>
          <a:p>
            <a:r>
              <a:rPr lang="en-US" altLang="ko-KR" baseline="0" dirty="0" smtClean="0"/>
              <a:t>The main concept of IA is to make the interfering signals aligned at each receiver.</a:t>
            </a:r>
          </a:p>
          <a:p>
            <a:r>
              <a:rPr lang="en-US" altLang="ko-KR" baseline="0" dirty="0" smtClean="0"/>
              <a:t>In K-user IC, K/2 DoF is shown to be achieved.</a:t>
            </a:r>
          </a:p>
          <a:p>
            <a:r>
              <a:rPr lang="en-US" altLang="ko-KR" baseline="0" dirty="0" smtClean="0"/>
              <a:t>And in K-user M</a:t>
            </a:r>
            <a:r>
              <a:rPr lang="en-US" altLang="ko-KR" dirty="0" smtClean="0">
                <a:sym typeface="Wingdings" pitchFamily="2" charset="2"/>
              </a:rPr>
              <a:t>×M interference channel</a:t>
            </a:r>
            <a:r>
              <a:rPr lang="en-US" altLang="ko-KR" baseline="0" dirty="0" smtClean="0">
                <a:sym typeface="Wingdings" pitchFamily="2" charset="2"/>
              </a:rPr>
              <a:t> KM/2 DoF is proved to be achieved.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 users can achieve the half of wireless resources.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interference management is one of the most important issues in wireless communications system 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conventional interference management</a:t>
            </a:r>
            <a:r>
              <a:rPr lang="en-US" altLang="ko-KR" baseline="0" dirty="0" smtClean="0"/>
              <a:t> schemes were orthogonalization of wireless resources such as freq/time/codes</a:t>
            </a:r>
          </a:p>
          <a:p>
            <a:r>
              <a:rPr lang="en-US" altLang="ko-KR" baseline="0" dirty="0" smtClean="0"/>
              <a:t>This can be explained as cake cutting approach and each user obtains 1/K wireless resource in K –user IC.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For several years, interference alignment is proposed as new interference managing scheme.</a:t>
            </a:r>
          </a:p>
          <a:p>
            <a:r>
              <a:rPr lang="en-US" altLang="ko-KR" baseline="0" dirty="0" smtClean="0"/>
              <a:t>The main concept of IA is to make the interfering signals aligned at each receiver.</a:t>
            </a:r>
          </a:p>
          <a:p>
            <a:r>
              <a:rPr lang="en-US" altLang="ko-KR" baseline="0" dirty="0" smtClean="0"/>
              <a:t>In K-user IC, K/2 DoF is shown to be achieved.</a:t>
            </a:r>
          </a:p>
          <a:p>
            <a:r>
              <a:rPr lang="en-US" altLang="ko-KR" baseline="0" dirty="0" smtClean="0"/>
              <a:t>And in K-user M</a:t>
            </a:r>
            <a:r>
              <a:rPr lang="en-US" altLang="ko-KR" dirty="0" smtClean="0">
                <a:sym typeface="Wingdings" pitchFamily="2" charset="2"/>
              </a:rPr>
              <a:t>×M interference channel</a:t>
            </a:r>
            <a:r>
              <a:rPr lang="en-US" altLang="ko-KR" baseline="0" dirty="0" smtClean="0">
                <a:sym typeface="Wingdings" pitchFamily="2" charset="2"/>
              </a:rPr>
              <a:t> KM/2 DoF is proved to be achieved.</a:t>
            </a:r>
            <a:endParaRPr lang="en-US" altLang="ko-KR" baseline="0" dirty="0" smtClean="0"/>
          </a:p>
          <a:p>
            <a:r>
              <a:rPr lang="en-US" altLang="ko-KR" baseline="0" dirty="0" smtClean="0"/>
              <a:t>All users can achieve the half of wireless resources.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we consider</a:t>
            </a:r>
            <a:r>
              <a:rPr lang="en-US" altLang="ko-KR" baseline="0" dirty="0" smtClean="0"/>
              <a:t> 3-dimensional complex sphere S0.</a:t>
            </a:r>
          </a:p>
          <a:p>
            <a:r>
              <a:rPr lang="en-US" altLang="ko-KR" baseline="0" dirty="0" smtClean="0"/>
              <a:t>And S0 can be divided into two parts according to some direction c and the some thickness lambda.</a:t>
            </a:r>
          </a:p>
          <a:p>
            <a:r>
              <a:rPr lang="en-US" altLang="ko-KR" baseline="0" dirty="0" smtClean="0"/>
              <a:t>And each part can be defined like this.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63C3-5AEB-4ACD-8898-5647D3823F0C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77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79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31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슬라이드(표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64"/>
          <p:cNvGrpSpPr>
            <a:grpSpLocks/>
          </p:cNvGrpSpPr>
          <p:nvPr userDrawn="1"/>
        </p:nvGrpSpPr>
        <p:grpSpPr bwMode="auto">
          <a:xfrm>
            <a:off x="0" y="0"/>
            <a:ext cx="9144000" cy="1057275"/>
            <a:chOff x="0" y="228828"/>
            <a:chExt cx="9144000" cy="1057032"/>
          </a:xfrm>
        </p:grpSpPr>
        <p:sp>
          <p:nvSpPr>
            <p:cNvPr id="26" name="직사각형 25"/>
            <p:cNvSpPr/>
            <p:nvPr userDrawn="1"/>
          </p:nvSpPr>
          <p:spPr>
            <a:xfrm>
              <a:off x="0" y="228828"/>
              <a:ext cx="9144000" cy="49994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27" name="그림 26" descr="WCSL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3342"/>
              <a:ext cx="500373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한쪽 모서리가 잘린 사각형 27"/>
            <p:cNvSpPr/>
            <p:nvPr userDrawn="1"/>
          </p:nvSpPr>
          <p:spPr>
            <a:xfrm flipH="1">
              <a:off x="2024063" y="498641"/>
              <a:ext cx="7119937" cy="787219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그림 28" descr="123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410" y="313494"/>
              <a:ext cx="4973925" cy="39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764704"/>
            <a:ext cx="8208912" cy="5616624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 lang="ko-KR" altLang="en-US" sz="2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60000"/>
              <a:buFont typeface="Times New Roman" pitchFamily="18" charset="0"/>
              <a:buChar char="►"/>
              <a:defRPr lang="ko-KR" altLang="en-US" sz="2000" kern="1200" baseline="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SzPct val="120000"/>
              <a:defRPr lang="ko-KR" altLang="en-US" sz="18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 lang="ko-KR" altLang="en-US" sz="16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>
              <a:defRPr lang="en-US" altLang="ko-KR" sz="12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/>
            <a:r>
              <a:rPr lang="ko-KR" altLang="en-US" dirty="0" smtClean="0"/>
              <a:t>제목이 있을 경우 한 줄 띄고 사용하세요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en-US" altLang="ko-KR" dirty="0" smtClean="0"/>
              <a:t>Text</a:t>
            </a:r>
          </a:p>
          <a:p>
            <a:pPr lvl="1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Text</a:t>
            </a:r>
          </a:p>
          <a:p>
            <a:pPr marL="2514600" lvl="5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2971800" lvl="6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429000" lvl="7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lvl="5"/>
            <a:endParaRPr lang="ko-KR" altLang="en-US" dirty="0"/>
          </a:p>
        </p:txBody>
      </p:sp>
      <p:grpSp>
        <p:nvGrpSpPr>
          <p:cNvPr id="30" name="그룹 69"/>
          <p:cNvGrpSpPr>
            <a:grpSpLocks/>
          </p:cNvGrpSpPr>
          <p:nvPr userDrawn="1"/>
        </p:nvGrpSpPr>
        <p:grpSpPr bwMode="auto">
          <a:xfrm>
            <a:off x="0" y="5857875"/>
            <a:ext cx="9144000" cy="1000125"/>
            <a:chOff x="0" y="5143536"/>
            <a:chExt cx="9144000" cy="1000108"/>
          </a:xfrm>
        </p:grpSpPr>
        <p:sp>
          <p:nvSpPr>
            <p:cNvPr id="32" name="직사각형 31"/>
            <p:cNvSpPr/>
            <p:nvPr userDrawn="1"/>
          </p:nvSpPr>
          <p:spPr>
            <a:xfrm>
              <a:off x="0" y="5643590"/>
              <a:ext cx="9144000" cy="5000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33" name="그림 32" descr="white copy233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5669368"/>
              <a:ext cx="2286016" cy="42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한쪽 모서리가 잘린 사각형 33"/>
            <p:cNvSpPr/>
            <p:nvPr userDrawn="1"/>
          </p:nvSpPr>
          <p:spPr>
            <a:xfrm rot="10800000" flipH="1">
              <a:off x="0" y="5143536"/>
              <a:ext cx="6715125" cy="787387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/>
            <p:cNvSpPr/>
            <p:nvPr userDrawn="1"/>
          </p:nvSpPr>
          <p:spPr>
            <a:xfrm>
              <a:off x="6053784" y="5625290"/>
              <a:ext cx="3481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fld id="{0985EADD-C77A-493A-8A91-E2697EC7683B}" type="slidenum">
                <a:rPr lang="en-US" altLang="ko-KR" sz="1100">
                  <a:ln>
                    <a:solidFill>
                      <a:srgbClr val="33CCCC">
                        <a:lumMod val="75000"/>
                        <a:alpha val="25000"/>
                      </a:srgbClr>
                    </a:solidFill>
                  </a:ln>
                  <a:solidFill>
                    <a:srgbClr val="33CCCC">
                      <a:lumMod val="75000"/>
                    </a:srgbClr>
                  </a:solidFill>
                  <a:latin typeface="Times New Roman" pitchFamily="18" charset="0"/>
                  <a:ea typeface="한양고딕체" charset="-127"/>
                  <a:cs typeface="Times New Roman" pitchFamily="18" charset="0"/>
                </a:rPr>
                <a:pPr>
                  <a:defRPr/>
                </a:pPr>
                <a:t>‹#›</a:t>
              </a:fld>
              <a:endParaRPr lang="en-US" altLang="ko-KR" sz="1100" dirty="0">
                <a:ln>
                  <a:solidFill>
                    <a:srgbClr val="33CCCC">
                      <a:lumMod val="75000"/>
                      <a:alpha val="25000"/>
                    </a:srgbClr>
                  </a:solidFill>
                </a:ln>
                <a:solidFill>
                  <a:srgbClr val="33CCCC">
                    <a:lumMod val="75000"/>
                  </a:srgbClr>
                </a:solidFill>
                <a:latin typeface="Times New Roman" pitchFamily="18" charset="0"/>
                <a:ea typeface="한양고딕체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6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슬라이드(표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64"/>
          <p:cNvGrpSpPr>
            <a:grpSpLocks/>
          </p:cNvGrpSpPr>
          <p:nvPr userDrawn="1"/>
        </p:nvGrpSpPr>
        <p:grpSpPr bwMode="auto">
          <a:xfrm>
            <a:off x="0" y="0"/>
            <a:ext cx="9144000" cy="1057275"/>
            <a:chOff x="0" y="228828"/>
            <a:chExt cx="9144000" cy="1057032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0" y="228828"/>
              <a:ext cx="9144000" cy="49994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그림 6" descr="WCSL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3342"/>
              <a:ext cx="500373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한쪽 모서리가 잘린 사각형 7"/>
            <p:cNvSpPr/>
            <p:nvPr userDrawn="1"/>
          </p:nvSpPr>
          <p:spPr>
            <a:xfrm flipH="1">
              <a:off x="2024063" y="498641"/>
              <a:ext cx="7119937" cy="787219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9" name="그림 8" descr="123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410" y="313494"/>
              <a:ext cx="4973925" cy="39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그룹 69"/>
          <p:cNvGrpSpPr>
            <a:grpSpLocks/>
          </p:cNvGrpSpPr>
          <p:nvPr userDrawn="1"/>
        </p:nvGrpSpPr>
        <p:grpSpPr bwMode="auto">
          <a:xfrm>
            <a:off x="0" y="5857875"/>
            <a:ext cx="9144000" cy="1000125"/>
            <a:chOff x="0" y="5143536"/>
            <a:chExt cx="9144000" cy="1000108"/>
          </a:xfrm>
        </p:grpSpPr>
        <p:sp>
          <p:nvSpPr>
            <p:cNvPr id="11" name="직사각형 10"/>
            <p:cNvSpPr/>
            <p:nvPr userDrawn="1"/>
          </p:nvSpPr>
          <p:spPr>
            <a:xfrm>
              <a:off x="0" y="5643590"/>
              <a:ext cx="9144000" cy="5000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그림 11" descr="white copy233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5669368"/>
              <a:ext cx="2286016" cy="42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한쪽 모서리가 잘린 사각형 12"/>
            <p:cNvSpPr/>
            <p:nvPr userDrawn="1"/>
          </p:nvSpPr>
          <p:spPr>
            <a:xfrm rot="10800000" flipH="1">
              <a:off x="0" y="5143536"/>
              <a:ext cx="6715125" cy="787387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764704"/>
            <a:ext cx="8208912" cy="5616624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 lang="ko-KR" altLang="en-US" sz="2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60000"/>
              <a:buFont typeface="Times New Roman" pitchFamily="18" charset="0"/>
              <a:buChar char="►"/>
              <a:defRPr lang="ko-KR" altLang="en-US" sz="2000" kern="1200" baseline="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SzPct val="120000"/>
              <a:defRPr lang="ko-KR" altLang="en-US" sz="18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 lang="ko-KR" altLang="en-US" sz="16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>
              <a:defRPr lang="en-US" altLang="ko-KR" sz="12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Text</a:t>
            </a:r>
          </a:p>
          <a:p>
            <a:pPr lvl="1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Text</a:t>
            </a:r>
          </a:p>
          <a:p>
            <a:pPr marL="2514600" lvl="5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2971800" lvl="6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429000" lvl="7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lvl="5"/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 bwMode="auto">
          <a:xfrm>
            <a:off x="6053784" y="6339637"/>
            <a:ext cx="348172" cy="26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0985EADD-C77A-493A-8A91-E2697EC7683B}" type="slidenum">
              <a:rPr lang="en-US" altLang="ko-KR" sz="1100">
                <a:ln>
                  <a:solidFill>
                    <a:srgbClr val="33CCCC">
                      <a:lumMod val="75000"/>
                      <a:alpha val="25000"/>
                    </a:srgbClr>
                  </a:solidFill>
                </a:ln>
                <a:solidFill>
                  <a:srgbClr val="33CCCC">
                    <a:lumMod val="75000"/>
                  </a:srgbClr>
                </a:solidFill>
                <a:latin typeface="Times New Roman" pitchFamily="18" charset="0"/>
                <a:ea typeface="한양고딕체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1100" dirty="0">
              <a:ln>
                <a:solidFill>
                  <a:srgbClr val="33CCCC">
                    <a:lumMod val="75000"/>
                    <a:alpha val="25000"/>
                  </a:srgbClr>
                </a:solidFill>
              </a:ln>
              <a:solidFill>
                <a:srgbClr val="33CCCC">
                  <a:lumMod val="75000"/>
                </a:srgbClr>
              </a:solidFill>
              <a:latin typeface="Times New Roman" pitchFamily="18" charset="0"/>
              <a:ea typeface="한양고딕체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6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슬라이드(표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4"/>
          <p:cNvGrpSpPr>
            <a:grpSpLocks/>
          </p:cNvGrpSpPr>
          <p:nvPr userDrawn="1"/>
        </p:nvGrpSpPr>
        <p:grpSpPr bwMode="auto">
          <a:xfrm>
            <a:off x="0" y="0"/>
            <a:ext cx="9144000" cy="1057275"/>
            <a:chOff x="0" y="228828"/>
            <a:chExt cx="9144000" cy="1057032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0" y="228828"/>
              <a:ext cx="9144000" cy="49994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그림 6" descr="WCSL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3342"/>
              <a:ext cx="500373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한쪽 모서리가 잘린 사각형 7"/>
            <p:cNvSpPr/>
            <p:nvPr userDrawn="1"/>
          </p:nvSpPr>
          <p:spPr>
            <a:xfrm flipH="1">
              <a:off x="2024063" y="498641"/>
              <a:ext cx="7119937" cy="787219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9" name="그림 8" descr="123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410" y="313494"/>
              <a:ext cx="4973925" cy="39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69"/>
          <p:cNvGrpSpPr>
            <a:grpSpLocks/>
          </p:cNvGrpSpPr>
          <p:nvPr userDrawn="1"/>
        </p:nvGrpSpPr>
        <p:grpSpPr bwMode="auto">
          <a:xfrm>
            <a:off x="0" y="5857875"/>
            <a:ext cx="9144000" cy="1000125"/>
            <a:chOff x="0" y="5143536"/>
            <a:chExt cx="9144000" cy="1000108"/>
          </a:xfrm>
        </p:grpSpPr>
        <p:sp>
          <p:nvSpPr>
            <p:cNvPr id="11" name="직사각형 10"/>
            <p:cNvSpPr/>
            <p:nvPr userDrawn="1"/>
          </p:nvSpPr>
          <p:spPr>
            <a:xfrm>
              <a:off x="0" y="5643590"/>
              <a:ext cx="9144000" cy="5000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그림 11" descr="white copy233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5669368"/>
              <a:ext cx="2286016" cy="42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한쪽 모서리가 잘린 사각형 12"/>
            <p:cNvSpPr/>
            <p:nvPr userDrawn="1"/>
          </p:nvSpPr>
          <p:spPr>
            <a:xfrm rot="10800000" flipH="1">
              <a:off x="0" y="5143536"/>
              <a:ext cx="6715125" cy="787387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764704"/>
            <a:ext cx="8208912" cy="5616624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 lang="ko-KR" altLang="en-US" sz="2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60000"/>
              <a:buFont typeface="Times New Roman" pitchFamily="18" charset="0"/>
              <a:buChar char="►"/>
              <a:defRPr lang="ko-KR" altLang="en-US" sz="2000" kern="1200" baseline="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SzPct val="120000"/>
              <a:defRPr lang="ko-KR" altLang="en-US" sz="18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 lang="ko-KR" altLang="en-US" sz="16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>
              <a:defRPr lang="en-US" altLang="ko-KR" sz="12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Text</a:t>
            </a:r>
          </a:p>
          <a:p>
            <a:pPr lvl="1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Text</a:t>
            </a:r>
          </a:p>
          <a:p>
            <a:pPr marL="2514600" lvl="5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2971800" lvl="6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429000" lvl="7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lvl="5"/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 bwMode="auto">
          <a:xfrm>
            <a:off x="6053784" y="6339637"/>
            <a:ext cx="348172" cy="26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0985EADD-C77A-493A-8A91-E2697EC7683B}" type="slidenum">
              <a:rPr lang="en-US" altLang="ko-KR" sz="1100">
                <a:ln>
                  <a:solidFill>
                    <a:srgbClr val="33CCCC">
                      <a:lumMod val="75000"/>
                      <a:alpha val="25000"/>
                    </a:srgbClr>
                  </a:solidFill>
                </a:ln>
                <a:solidFill>
                  <a:srgbClr val="33CCCC">
                    <a:lumMod val="75000"/>
                  </a:srgbClr>
                </a:solidFill>
                <a:latin typeface="Times New Roman" pitchFamily="18" charset="0"/>
                <a:ea typeface="한양고딕체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1100" dirty="0">
              <a:ln>
                <a:solidFill>
                  <a:srgbClr val="33CCCC">
                    <a:lumMod val="75000"/>
                    <a:alpha val="25000"/>
                  </a:srgbClr>
                </a:solidFill>
              </a:ln>
              <a:solidFill>
                <a:srgbClr val="33CCCC">
                  <a:lumMod val="75000"/>
                </a:srgbClr>
              </a:solidFill>
              <a:latin typeface="Times New Roman" pitchFamily="18" charset="0"/>
              <a:ea typeface="한양고딕체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기본슬라이드(표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4"/>
          <p:cNvGrpSpPr>
            <a:grpSpLocks/>
          </p:cNvGrpSpPr>
          <p:nvPr userDrawn="1"/>
        </p:nvGrpSpPr>
        <p:grpSpPr bwMode="auto">
          <a:xfrm>
            <a:off x="0" y="0"/>
            <a:ext cx="9144000" cy="1057275"/>
            <a:chOff x="0" y="228828"/>
            <a:chExt cx="9144000" cy="1057032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0" y="228828"/>
              <a:ext cx="9144000" cy="49994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그림 6" descr="WCSL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3342"/>
              <a:ext cx="500373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한쪽 모서리가 잘린 사각형 7"/>
            <p:cNvSpPr/>
            <p:nvPr userDrawn="1"/>
          </p:nvSpPr>
          <p:spPr>
            <a:xfrm flipH="1">
              <a:off x="2024063" y="498641"/>
              <a:ext cx="7119937" cy="787219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9" name="그림 8" descr="123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410" y="313494"/>
              <a:ext cx="4973925" cy="39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69"/>
          <p:cNvGrpSpPr>
            <a:grpSpLocks/>
          </p:cNvGrpSpPr>
          <p:nvPr userDrawn="1"/>
        </p:nvGrpSpPr>
        <p:grpSpPr bwMode="auto">
          <a:xfrm>
            <a:off x="0" y="5857875"/>
            <a:ext cx="9144000" cy="1000125"/>
            <a:chOff x="0" y="5143536"/>
            <a:chExt cx="9144000" cy="1000108"/>
          </a:xfrm>
        </p:grpSpPr>
        <p:sp>
          <p:nvSpPr>
            <p:cNvPr id="11" name="직사각형 10"/>
            <p:cNvSpPr/>
            <p:nvPr userDrawn="1"/>
          </p:nvSpPr>
          <p:spPr>
            <a:xfrm>
              <a:off x="0" y="5643590"/>
              <a:ext cx="9144000" cy="5000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그림 11" descr="white copy233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5669368"/>
              <a:ext cx="2286016" cy="42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한쪽 모서리가 잘린 사각형 12"/>
            <p:cNvSpPr/>
            <p:nvPr userDrawn="1"/>
          </p:nvSpPr>
          <p:spPr>
            <a:xfrm rot="10800000" flipH="1">
              <a:off x="0" y="5143536"/>
              <a:ext cx="6715125" cy="787387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764704"/>
            <a:ext cx="8208912" cy="5616624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 lang="ko-KR" altLang="en-US" sz="2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60000"/>
              <a:buFont typeface="Times New Roman" pitchFamily="18" charset="0"/>
              <a:buChar char="►"/>
              <a:defRPr lang="ko-KR" altLang="en-US" sz="2000" kern="1200" baseline="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SzPct val="120000"/>
              <a:defRPr lang="ko-KR" altLang="en-US" sz="18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 lang="ko-KR" altLang="en-US" sz="16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>
              <a:defRPr lang="en-US" altLang="ko-KR" sz="12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Text</a:t>
            </a:r>
          </a:p>
          <a:p>
            <a:pPr lvl="1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Text</a:t>
            </a:r>
          </a:p>
          <a:p>
            <a:pPr marL="2514600" lvl="5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2971800" lvl="6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429000" lvl="7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lvl="5"/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 bwMode="auto">
          <a:xfrm>
            <a:off x="6053784" y="6339637"/>
            <a:ext cx="348172" cy="26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0985EADD-C77A-493A-8A91-E2697EC7683B}" type="slidenum">
              <a:rPr lang="en-US" altLang="ko-KR" sz="1100">
                <a:ln>
                  <a:solidFill>
                    <a:srgbClr val="33CCCC">
                      <a:lumMod val="75000"/>
                      <a:alpha val="25000"/>
                    </a:srgbClr>
                  </a:solidFill>
                </a:ln>
                <a:solidFill>
                  <a:srgbClr val="33CCCC">
                    <a:lumMod val="75000"/>
                  </a:srgbClr>
                </a:solidFill>
                <a:latin typeface="Times New Roman" pitchFamily="18" charset="0"/>
                <a:ea typeface="한양고딕체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1100" dirty="0">
              <a:ln>
                <a:solidFill>
                  <a:srgbClr val="33CCCC">
                    <a:lumMod val="75000"/>
                    <a:alpha val="25000"/>
                  </a:srgbClr>
                </a:solidFill>
              </a:ln>
              <a:solidFill>
                <a:srgbClr val="33CCCC">
                  <a:lumMod val="75000"/>
                </a:srgbClr>
              </a:solidFill>
              <a:latin typeface="Times New Roman" pitchFamily="18" charset="0"/>
              <a:ea typeface="한양고딕체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1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기본슬라이드(표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4"/>
          <p:cNvGrpSpPr>
            <a:grpSpLocks/>
          </p:cNvGrpSpPr>
          <p:nvPr userDrawn="1"/>
        </p:nvGrpSpPr>
        <p:grpSpPr bwMode="auto">
          <a:xfrm>
            <a:off x="0" y="0"/>
            <a:ext cx="9144000" cy="1057275"/>
            <a:chOff x="0" y="228828"/>
            <a:chExt cx="9144000" cy="1057032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0" y="228828"/>
              <a:ext cx="9144000" cy="49994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그림 6" descr="WCSL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3342"/>
              <a:ext cx="500373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한쪽 모서리가 잘린 사각형 7"/>
            <p:cNvSpPr/>
            <p:nvPr userDrawn="1"/>
          </p:nvSpPr>
          <p:spPr>
            <a:xfrm flipH="1">
              <a:off x="2024063" y="498641"/>
              <a:ext cx="7119937" cy="787219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9" name="그림 8" descr="123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410" y="313494"/>
              <a:ext cx="4973925" cy="39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69"/>
          <p:cNvGrpSpPr>
            <a:grpSpLocks/>
          </p:cNvGrpSpPr>
          <p:nvPr userDrawn="1"/>
        </p:nvGrpSpPr>
        <p:grpSpPr bwMode="auto">
          <a:xfrm>
            <a:off x="0" y="5857875"/>
            <a:ext cx="9144000" cy="1000125"/>
            <a:chOff x="0" y="5143536"/>
            <a:chExt cx="9144000" cy="1000108"/>
          </a:xfrm>
        </p:grpSpPr>
        <p:sp>
          <p:nvSpPr>
            <p:cNvPr id="11" name="직사각형 10"/>
            <p:cNvSpPr/>
            <p:nvPr userDrawn="1"/>
          </p:nvSpPr>
          <p:spPr>
            <a:xfrm>
              <a:off x="0" y="5643590"/>
              <a:ext cx="9144000" cy="5000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그림 11" descr="white copy233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5669368"/>
              <a:ext cx="2286016" cy="42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한쪽 모서리가 잘린 사각형 12"/>
            <p:cNvSpPr/>
            <p:nvPr userDrawn="1"/>
          </p:nvSpPr>
          <p:spPr>
            <a:xfrm rot="10800000" flipH="1">
              <a:off x="0" y="5143536"/>
              <a:ext cx="6715125" cy="787387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764704"/>
            <a:ext cx="8208912" cy="5616624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 lang="ko-KR" altLang="en-US" sz="2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60000"/>
              <a:buFont typeface="Times New Roman" pitchFamily="18" charset="0"/>
              <a:buChar char="►"/>
              <a:defRPr lang="ko-KR" altLang="en-US" sz="2000" kern="1200" baseline="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SzPct val="120000"/>
              <a:defRPr lang="ko-KR" altLang="en-US" sz="18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 lang="ko-KR" altLang="en-US" sz="16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>
              <a:defRPr lang="en-US" altLang="ko-KR" sz="14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>
              <a:defRPr lang="en-US" altLang="ko-KR" sz="1200" kern="12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Text</a:t>
            </a:r>
          </a:p>
          <a:p>
            <a:pPr lvl="1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Text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Text</a:t>
            </a:r>
          </a:p>
          <a:p>
            <a:pPr marL="2514600" lvl="5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2971800" lvl="6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429000" lvl="7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marL="3886200" lvl="8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/>
              <a:t>Text</a:t>
            </a:r>
          </a:p>
          <a:p>
            <a:pPr lvl="5"/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 bwMode="auto">
          <a:xfrm>
            <a:off x="6053784" y="6339637"/>
            <a:ext cx="348172" cy="26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0985EADD-C77A-493A-8A91-E2697EC7683B}" type="slidenum">
              <a:rPr lang="en-US" altLang="ko-KR" sz="1100">
                <a:ln>
                  <a:solidFill>
                    <a:srgbClr val="33CCCC">
                      <a:lumMod val="75000"/>
                      <a:alpha val="25000"/>
                    </a:srgbClr>
                  </a:solidFill>
                </a:ln>
                <a:solidFill>
                  <a:srgbClr val="33CCCC">
                    <a:lumMod val="75000"/>
                  </a:srgbClr>
                </a:solidFill>
                <a:latin typeface="Times New Roman" pitchFamily="18" charset="0"/>
                <a:ea typeface="한양고딕체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1100" dirty="0">
              <a:ln>
                <a:solidFill>
                  <a:srgbClr val="33CCCC">
                    <a:lumMod val="75000"/>
                    <a:alpha val="25000"/>
                  </a:srgbClr>
                </a:solidFill>
              </a:ln>
              <a:solidFill>
                <a:srgbClr val="33CCCC">
                  <a:lumMod val="75000"/>
                </a:srgbClr>
              </a:solidFill>
              <a:latin typeface="Times New Roman" pitchFamily="18" charset="0"/>
              <a:ea typeface="한양고딕체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2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09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03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30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9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89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90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3685-001E-4277-9E1A-D02E32F25D2B}" type="datetimeFigureOut">
              <a:rPr lang="ko-KR" altLang="en-US" smtClean="0"/>
              <a:t>2012-10-10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2989-224D-42C5-AC24-80E10ABE1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42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7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baseline="0">
          <a:ln>
            <a:solidFill>
              <a:schemeClr val="tx1">
                <a:alpha val="18000"/>
              </a:schemeClr>
            </a:solidFill>
          </a:ln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79512" y="1556792"/>
            <a:ext cx="878497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Three-user Interference Channel with a Cognitive Transmitter: An Information Theoretic Perspective</a:t>
            </a:r>
            <a:endParaRPr lang="en-US" altLang="ko-KR" sz="2800" dirty="0">
              <a:ln>
                <a:solidFill>
                  <a:prstClr val="black">
                    <a:lumMod val="65000"/>
                    <a:lumOff val="35000"/>
                    <a:alpha val="3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3711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Myung</a:t>
            </a:r>
            <a:r>
              <a:rPr lang="en-US" altLang="ko-KR" sz="20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Gil Kang</a:t>
            </a:r>
            <a:endParaRPr lang="ko-KR" altLang="en-US" sz="2000" dirty="0">
              <a:ln>
                <a:solidFill>
                  <a:srgbClr val="E40059">
                    <a:lumMod val="75000"/>
                    <a:alpha val="30000"/>
                  </a:srgbClr>
                </a:solidFill>
              </a:ln>
              <a:solidFill>
                <a:srgbClr val="E400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2267744" y="4869160"/>
            <a:ext cx="4680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3924838" y="3717032"/>
            <a:ext cx="1294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ln>
                  <a:solidFill>
                    <a:srgbClr val="33CCFF">
                      <a:lumMod val="50000"/>
                      <a:alpha val="30000"/>
                    </a:srgbClr>
                  </a:solidFill>
                </a:ln>
                <a:solidFill>
                  <a:srgbClr val="33CCCC">
                    <a:lumMod val="50000"/>
                  </a:srgb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Oct. 11, 2012</a:t>
            </a:r>
            <a:endParaRPr lang="ko-KR" altLang="en-US" sz="1600" dirty="0">
              <a:ln>
                <a:solidFill>
                  <a:srgbClr val="33CCFF">
                    <a:lumMod val="50000"/>
                    <a:alpha val="30000"/>
                  </a:srgbClr>
                </a:solidFill>
              </a:ln>
              <a:solidFill>
                <a:srgbClr val="33CCCC">
                  <a:lumMod val="50000"/>
                </a:srgb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08" y="5085184"/>
            <a:ext cx="874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Wireless Communication Systems </a:t>
            </a:r>
            <a:r>
              <a:rPr lang="en-US" altLang="ko-KR" sz="1600" dirty="0" smtClean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Laboratory (WCSL)</a:t>
            </a:r>
            <a:endParaRPr lang="en-US" altLang="ko-KR" sz="1600" dirty="0">
              <a:ln>
                <a:solidFill>
                  <a:prstClr val="black">
                    <a:lumMod val="65000"/>
                    <a:lumOff val="35000"/>
                    <a:alpha val="30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6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Korea Advanced Institute of Science and Technology (KAIST)</a:t>
            </a:r>
            <a:endParaRPr lang="ko-KR" altLang="en-US" sz="1600" dirty="0">
              <a:ln>
                <a:solidFill>
                  <a:prstClr val="black">
                    <a:lumMod val="65000"/>
                    <a:lumOff val="35000"/>
                    <a:alpha val="30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Sketch of the proof (</a:t>
            </a:r>
            <a:r>
              <a:rPr lang="en-US" altLang="ko-KR" i="1" dirty="0" smtClean="0"/>
              <a:t>Capacity region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11560" y="1988840"/>
            <a:ext cx="2304256" cy="72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Inner Bound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03848" y="3429000"/>
            <a:ext cx="2304256" cy="71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Outer bound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1560" y="3429000"/>
            <a:ext cx="2304256" cy="71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 channel conditions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203848" y="1988840"/>
            <a:ext cx="2304256" cy="72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 channel conditions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직선 화살표 연결선 8"/>
          <p:cNvCxnSpPr>
            <a:stCxn id="7" idx="3"/>
          </p:cNvCxnSpPr>
          <p:nvPr/>
        </p:nvCxnSpPr>
        <p:spPr>
          <a:xfrm>
            <a:off x="2915816" y="2348880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9" idx="3"/>
            <a:endCxn id="18" idx="1"/>
          </p:cNvCxnSpPr>
          <p:nvPr/>
        </p:nvCxnSpPr>
        <p:spPr>
          <a:xfrm>
            <a:off x="2915816" y="3785200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꺾인 연결선 24"/>
          <p:cNvCxnSpPr>
            <a:stCxn id="20" idx="3"/>
          </p:cNvCxnSpPr>
          <p:nvPr/>
        </p:nvCxnSpPr>
        <p:spPr>
          <a:xfrm>
            <a:off x="5508104" y="2348880"/>
            <a:ext cx="504056" cy="50405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/>
          <p:nvPr/>
        </p:nvCxnSpPr>
        <p:spPr>
          <a:xfrm rot="5400000" flipH="1" flipV="1">
            <a:off x="5438016" y="3211056"/>
            <a:ext cx="644232" cy="504056"/>
          </a:xfrm>
          <a:prstGeom prst="bentConnector3">
            <a:avLst>
              <a:gd name="adj1" fmla="val -26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6152"/>
          <p:cNvSpPr txBox="1"/>
          <p:nvPr/>
        </p:nvSpPr>
        <p:spPr>
          <a:xfrm>
            <a:off x="5824711" y="277787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=</a:t>
            </a:r>
            <a:endParaRPr lang="ko-KR" altLang="en-US" sz="2000" dirty="0"/>
          </a:p>
        </p:txBody>
      </p:sp>
      <p:sp>
        <p:nvSpPr>
          <p:cNvPr id="46" name="직사각형 45"/>
          <p:cNvSpPr/>
          <p:nvPr/>
        </p:nvSpPr>
        <p:spPr>
          <a:xfrm>
            <a:off x="6544791" y="2561119"/>
            <a:ext cx="2304256" cy="8393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Capacity region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ith 8 channel conditions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6256759" y="2983818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Outer bound</a:t>
            </a:r>
          </a:p>
          <a:p>
            <a:pPr lvl="1"/>
            <a:r>
              <a:rPr lang="en-US" altLang="ko-KR" b="1" dirty="0" smtClean="0"/>
              <a:t>Theorem 3-1</a:t>
            </a:r>
            <a:r>
              <a:rPr lang="en-US" altLang="ko-KR" dirty="0" smtClean="0"/>
              <a:t>. </a:t>
            </a:r>
            <a:r>
              <a:rPr lang="en-US" altLang="ko-KR" dirty="0"/>
              <a:t>For the interference channel conditions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for all input distributions </a:t>
            </a:r>
            <a:r>
              <a:rPr lang="en-US" altLang="ko-KR" dirty="0" smtClean="0"/>
              <a:t>                              , </a:t>
            </a:r>
            <a:r>
              <a:rPr lang="en-US" altLang="ko-KR" dirty="0"/>
              <a:t>the capacity </a:t>
            </a:r>
            <a:r>
              <a:rPr lang="en-US" altLang="ko-KR" dirty="0" smtClean="0"/>
              <a:t>region of </a:t>
            </a:r>
            <a:r>
              <a:rPr lang="en-US" altLang="ko-KR" dirty="0"/>
              <a:t>a three-user interference channel with a </a:t>
            </a:r>
            <a:r>
              <a:rPr lang="en-US" altLang="ko-KR" dirty="0" smtClean="0"/>
              <a:t>cognitive transmitter </a:t>
            </a:r>
            <a:r>
              <a:rPr lang="en-US" altLang="ko-KR" dirty="0"/>
              <a:t>has an outer bound</a:t>
            </a:r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3967163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65" y="3642544"/>
            <a:ext cx="1838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1901" y="228639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en-US" altLang="ko-KR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ko-KR" sz="16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strong</a:t>
            </a:r>
            <a:endParaRPr lang="en-US" altLang="ko-KR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2567" y="300932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6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→ D</a:t>
            </a:r>
            <a:r>
              <a:rPr lang="en-US" altLang="ko-KR" sz="16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</a:t>
            </a:r>
            <a:endParaRPr lang="en-US" altLang="ko-KR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959798" y="2386452"/>
            <a:ext cx="209301" cy="1692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971258" y="3121040"/>
            <a:ext cx="209301" cy="1692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008287" y="2079898"/>
            <a:ext cx="3816424" cy="7072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008287" y="2865785"/>
            <a:ext cx="3816424" cy="7072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Outer bound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/>
              <a:t>for </a:t>
            </a:r>
            <a:r>
              <a:rPr lang="en-US" altLang="ko-KR" dirty="0"/>
              <a:t>all input distributions </a:t>
            </a:r>
            <a:r>
              <a:rPr lang="en-US" altLang="ko-KR" dirty="0" smtClean="0"/>
              <a:t>                              .</a:t>
            </a:r>
          </a:p>
        </p:txBody>
      </p:sp>
      <p:grpSp>
        <p:nvGrpSpPr>
          <p:cNvPr id="10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4864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91" y="3751775"/>
            <a:ext cx="38576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65" y="4223370"/>
            <a:ext cx="1838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Inner bound</a:t>
            </a:r>
          </a:p>
          <a:p>
            <a:pPr lvl="1"/>
            <a:r>
              <a:rPr lang="en-US" altLang="ko-KR" b="1" dirty="0"/>
              <a:t>Theorem </a:t>
            </a:r>
            <a:r>
              <a:rPr lang="en-US" altLang="ko-KR" b="1" dirty="0" smtClean="0"/>
              <a:t>3-2</a:t>
            </a:r>
            <a:r>
              <a:rPr lang="en-US" altLang="ko-KR" dirty="0"/>
              <a:t>. If the cognitive transmitter adopts </a:t>
            </a:r>
            <a:r>
              <a:rPr lang="en-US" altLang="ko-KR" i="1" dirty="0" smtClean="0">
                <a:solidFill>
                  <a:srgbClr val="FF0000"/>
                </a:solidFill>
              </a:rPr>
              <a:t>superposition coding</a:t>
            </a:r>
            <a:r>
              <a:rPr lang="en-US" altLang="ko-KR" dirty="0" smtClean="0"/>
              <a:t> </a:t>
            </a:r>
            <a:r>
              <a:rPr lang="en-US" altLang="ko-KR" dirty="0"/>
              <a:t>and all decoders </a:t>
            </a:r>
            <a:r>
              <a:rPr lang="en-US" altLang="ko-KR" i="1" dirty="0">
                <a:solidFill>
                  <a:srgbClr val="FF0000"/>
                </a:solidFill>
              </a:rPr>
              <a:t>jointly decode</a:t>
            </a:r>
            <a:r>
              <a:rPr lang="en-US" altLang="ko-KR" dirty="0"/>
              <a:t> all the </a:t>
            </a:r>
            <a:r>
              <a:rPr lang="en-US" altLang="ko-KR" dirty="0" smtClean="0"/>
              <a:t>messages, the </a:t>
            </a:r>
            <a:r>
              <a:rPr lang="en-US" altLang="ko-KR" dirty="0"/>
              <a:t>achievable rate </a:t>
            </a:r>
            <a:r>
              <a:rPr lang="en-US" altLang="ko-KR" dirty="0" smtClean="0"/>
              <a:t>region         is </a:t>
            </a:r>
            <a:r>
              <a:rPr lang="en-US" altLang="ko-KR" dirty="0"/>
              <a:t>the set of all achievable </a:t>
            </a:r>
            <a:r>
              <a:rPr lang="en-US" altLang="ko-KR" dirty="0" smtClean="0"/>
              <a:t>rate triples </a:t>
            </a:r>
            <a:r>
              <a:rPr lang="en-US" altLang="ko-KR" dirty="0"/>
              <a:t>such that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/>
              <a:t>for all input distribution                               .</a:t>
            </a:r>
          </a:p>
        </p:txBody>
      </p:sp>
      <p:grpSp>
        <p:nvGrpSpPr>
          <p:cNvPr id="13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14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6" name="직선 연결선 15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직사각형 16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03" y="2308299"/>
            <a:ext cx="4905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78" y="2645594"/>
            <a:ext cx="56864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40" y="5392266"/>
            <a:ext cx="38338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07410"/>
            <a:ext cx="1838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0" y="3819515"/>
            <a:ext cx="3105150" cy="28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1" y="4566270"/>
            <a:ext cx="3067050" cy="2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473030"/>
            <a:ext cx="301371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355976" y="3955177"/>
            <a:ext cx="2993380" cy="297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946786" y="3857241"/>
            <a:ext cx="288032" cy="189731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355976" y="4725044"/>
            <a:ext cx="2993380" cy="297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아래쪽 화살표 26"/>
          <p:cNvSpPr/>
          <p:nvPr/>
        </p:nvSpPr>
        <p:spPr>
          <a:xfrm rot="16200000">
            <a:off x="3946786" y="4596370"/>
            <a:ext cx="288032" cy="189731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707904" y="5911080"/>
            <a:ext cx="3574777" cy="297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아래쪽 화살표 28"/>
          <p:cNvSpPr/>
          <p:nvPr/>
        </p:nvSpPr>
        <p:spPr>
          <a:xfrm rot="16200000">
            <a:off x="3325006" y="5666966"/>
            <a:ext cx="288032" cy="189731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446" y="341238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6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ko-KR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strong</a:t>
            </a:r>
            <a:endParaRPr lang="en-US" altLang="ko-KR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2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Capacity region</a:t>
            </a:r>
          </a:p>
          <a:p>
            <a:pPr lvl="1"/>
            <a:r>
              <a:rPr lang="en-US" altLang="ko-KR" b="1" dirty="0" smtClean="0"/>
              <a:t>Theorem 3-3</a:t>
            </a:r>
            <a:r>
              <a:rPr lang="en-US" altLang="ko-KR" dirty="0" smtClean="0"/>
              <a:t>. </a:t>
            </a:r>
            <a:r>
              <a:rPr lang="en-US" altLang="ko-KR" dirty="0"/>
              <a:t>For the interference channel condition </a:t>
            </a:r>
            <a:r>
              <a:rPr lang="en-US" altLang="ko-KR" dirty="0" smtClean="0"/>
              <a:t>which satisfies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f</a:t>
            </a:r>
            <a:r>
              <a:rPr lang="en-US" altLang="ko-KR" dirty="0" smtClean="0"/>
              <a:t>or all input distributions                                                     ,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286792" y="2564904"/>
            <a:ext cx="1008112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8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0" name="직선 연결선 9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직사각형 11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62525"/>
            <a:ext cx="31765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87" y="3589611"/>
            <a:ext cx="38814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87" y="3986014"/>
            <a:ext cx="38338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62" y="4356521"/>
            <a:ext cx="376713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43042" y="415151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6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ko-KR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strong</a:t>
            </a:r>
            <a:endParaRPr lang="en-US" altLang="ko-KR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961733" y="4263231"/>
            <a:ext cx="209301" cy="1692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3967163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241901" y="228639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en-US" altLang="ko-KR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ko-KR" sz="16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strong</a:t>
            </a:r>
            <a:endParaRPr lang="en-US" altLang="ko-KR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2567" y="300932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6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→ D</a:t>
            </a:r>
            <a:r>
              <a:rPr lang="en-US" altLang="ko-KR" sz="16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altLang="ko-KR" sz="16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</a:t>
            </a:r>
            <a:endParaRPr lang="en-US" altLang="ko-KR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5959798" y="2386452"/>
            <a:ext cx="209301" cy="1692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5971258" y="3121040"/>
            <a:ext cx="209301" cy="1692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008287" y="2079898"/>
            <a:ext cx="3816424" cy="7072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008287" y="2865785"/>
            <a:ext cx="3816424" cy="7072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2008287" y="3633490"/>
            <a:ext cx="3816424" cy="14135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Capacity region</a:t>
            </a:r>
          </a:p>
          <a:p>
            <a:pPr marL="457200" lvl="1" indent="0">
              <a:buNone/>
            </a:pPr>
            <a:r>
              <a:rPr lang="en-US" altLang="ko-KR" dirty="0" smtClean="0"/>
              <a:t>the capacity </a:t>
            </a:r>
            <a:r>
              <a:rPr lang="en-US" altLang="ko-KR" dirty="0"/>
              <a:t>region of the three-user interference channel with </a:t>
            </a:r>
            <a:r>
              <a:rPr lang="en-US" altLang="ko-KR" dirty="0" smtClean="0"/>
              <a:t>a cognitive </a:t>
            </a:r>
            <a:r>
              <a:rPr lang="en-US" altLang="ko-KR" dirty="0"/>
              <a:t>transmitter is determined </a:t>
            </a:r>
            <a:r>
              <a:rPr lang="en-US" altLang="ko-KR" dirty="0" smtClean="0"/>
              <a:t>by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for all input distributions                                                     </a:t>
            </a:r>
            <a:r>
              <a:rPr lang="en-US" altLang="ko-KR" dirty="0" smtClean="0"/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286792" y="2564904"/>
            <a:ext cx="1008112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8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0" name="직선 연결선 9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직사각형 11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034088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31765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Rate splitting</a:t>
            </a:r>
          </a:p>
          <a:p>
            <a:pPr lvl="1"/>
            <a:r>
              <a:rPr lang="en-US" altLang="ko-KR" dirty="0" smtClean="0"/>
              <a:t>Split the message into two types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r>
              <a:rPr lang="en-US" altLang="ko-KR" dirty="0" smtClean="0"/>
              <a:t>Private message – Optimal in weak interference regime</a:t>
            </a:r>
          </a:p>
          <a:p>
            <a:pPr lvl="2"/>
            <a:r>
              <a:rPr lang="en-US" altLang="ko-KR" dirty="0"/>
              <a:t>Common message – Optimal in </a:t>
            </a:r>
            <a:r>
              <a:rPr lang="en-US" altLang="ko-KR" dirty="0" smtClean="0"/>
              <a:t>strong </a:t>
            </a:r>
            <a:r>
              <a:rPr lang="en-US" altLang="ko-KR" dirty="0"/>
              <a:t>interference regime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83448"/>
            <a:ext cx="374015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Rate splitting</a:t>
            </a:r>
          </a:p>
          <a:p>
            <a:pPr lvl="1"/>
            <a:r>
              <a:rPr lang="en-US" altLang="ko-KR" dirty="0" smtClean="0"/>
              <a:t>Generalized </a:t>
            </a:r>
            <a:r>
              <a:rPr lang="en-US" altLang="ko-KR" dirty="0" err="1" smtClean="0"/>
              <a:t>DoF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9" y="2348880"/>
            <a:ext cx="8290560" cy="35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2083944" y="3429000"/>
            <a:ext cx="792088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3635896" y="3436620"/>
            <a:ext cx="1584176" cy="10081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212452" y="3444240"/>
            <a:ext cx="10801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6892" y="411481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Weak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9952" y="40613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Strong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Interference alignment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Half dimension for desired signal</a:t>
            </a:r>
          </a:p>
          <a:p>
            <a:pPr lvl="1"/>
            <a:r>
              <a:rPr lang="en-US" altLang="ko-KR" dirty="0" smtClean="0"/>
              <a:t>The other dimension for interference alignment</a:t>
            </a:r>
          </a:p>
          <a:p>
            <a:pPr lvl="1"/>
            <a:r>
              <a:rPr lang="en-US" altLang="ko-KR" dirty="0" smtClean="0"/>
              <a:t>1/2 </a:t>
            </a:r>
            <a:r>
              <a:rPr lang="en-US" altLang="ko-KR" dirty="0" err="1" smtClean="0"/>
              <a:t>DoF</a:t>
            </a:r>
            <a:r>
              <a:rPr lang="en-US" altLang="ko-KR" dirty="0" smtClean="0"/>
              <a:t> achievable for each user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36" y="2985904"/>
            <a:ext cx="35750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49" y="1844824"/>
            <a:ext cx="4712970" cy="11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49" y="3216849"/>
            <a:ext cx="3128010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Interference alignment with rate splitting</a:t>
            </a:r>
          </a:p>
          <a:p>
            <a:pPr lvl="1"/>
            <a:r>
              <a:rPr lang="en-US" altLang="ko-KR" dirty="0" smtClean="0"/>
              <a:t>Key idea</a:t>
            </a:r>
          </a:p>
          <a:p>
            <a:pPr lvl="2"/>
            <a:r>
              <a:rPr lang="en-US" altLang="ko-KR" dirty="0" smtClean="0"/>
              <a:t>Dimension recycling</a:t>
            </a:r>
            <a:endParaRPr lang="en-US" altLang="ko-KR" dirty="0"/>
          </a:p>
          <a:p>
            <a:pPr lvl="1"/>
            <a:r>
              <a:rPr lang="en-US" altLang="ko-KR" dirty="0" smtClean="0"/>
              <a:t>Interference aligned effective channel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24459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467544" y="90872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ko-KR" altLang="en-US" sz="3600" dirty="0">
              <a:ln>
                <a:solidFill>
                  <a:prstClr val="black">
                    <a:lumMod val="75000"/>
                    <a:lumOff val="25000"/>
                    <a:alpha val="17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텍스트 개체 틀 1"/>
          <p:cNvSpPr>
            <a:spLocks noGrp="1"/>
          </p:cNvSpPr>
          <p:nvPr>
            <p:ph type="body" sz="quarter" idx="11"/>
          </p:nvPr>
        </p:nvSpPr>
        <p:spPr>
          <a:xfrm>
            <a:off x="611560" y="1700808"/>
            <a:ext cx="8208912" cy="4680520"/>
          </a:xfrm>
        </p:spPr>
        <p:txBody>
          <a:bodyPr/>
          <a:lstStyle/>
          <a:p>
            <a:r>
              <a:rPr lang="en-US" altLang="ko-KR" sz="2400" dirty="0"/>
              <a:t>Introduction</a:t>
            </a:r>
          </a:p>
          <a:p>
            <a:r>
              <a:rPr lang="en-US" altLang="ko-KR" sz="2400" dirty="0"/>
              <a:t>System </a:t>
            </a:r>
            <a:r>
              <a:rPr lang="en-US" altLang="ko-KR" sz="2400" dirty="0" smtClean="0"/>
              <a:t>Model</a:t>
            </a:r>
            <a:endParaRPr lang="en-US" altLang="ko-KR" sz="2400" dirty="0"/>
          </a:p>
          <a:p>
            <a:r>
              <a:rPr lang="en-US" altLang="ko-KR" sz="2400" dirty="0" smtClean="0"/>
              <a:t>Capacity Region of the Strong Interference Channel</a:t>
            </a:r>
            <a:endParaRPr lang="en-US" altLang="ko-KR" sz="2400" dirty="0"/>
          </a:p>
          <a:p>
            <a:r>
              <a:rPr lang="en-US" altLang="ko-KR" sz="2400" dirty="0" smtClean="0"/>
              <a:t>Interference Alignment with Rate Splitting</a:t>
            </a:r>
            <a:endParaRPr lang="en-US" altLang="ko-KR" sz="2400" dirty="0"/>
          </a:p>
          <a:p>
            <a:r>
              <a:rPr lang="en-US" altLang="ko-KR" sz="2400" dirty="0" smtClean="0"/>
              <a:t>Conclusions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327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pPr lvl="1"/>
            <a:r>
              <a:rPr lang="en-US" altLang="ko-KR" dirty="0" smtClean="0"/>
              <a:t>Encoding rule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8893"/>
            <a:ext cx="614934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Achievable rate region</a:t>
            </a:r>
          </a:p>
          <a:p>
            <a:pPr lvl="1"/>
            <a:r>
              <a:rPr lang="en-US" altLang="ko-KR" b="1" dirty="0" smtClean="0"/>
              <a:t>Theorem 4-1</a:t>
            </a:r>
            <a:r>
              <a:rPr lang="en-US" altLang="ko-KR" dirty="0"/>
              <a:t>. The achievable rate region </a:t>
            </a:r>
            <a:r>
              <a:rPr lang="en-US" altLang="ko-KR" dirty="0" smtClean="0"/>
              <a:t>is determined by </a:t>
            </a:r>
            <a:r>
              <a:rPr lang="en-US" altLang="ko-KR" dirty="0"/>
              <a:t>the convex hull of all non-negative rate triple (</a:t>
            </a:r>
            <a:r>
              <a:rPr lang="en-US" altLang="ko-KR" i="1" dirty="0" smtClean="0"/>
              <a:t>R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R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R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) such </a:t>
            </a:r>
            <a:r>
              <a:rPr lang="en-US" altLang="ko-KR" dirty="0"/>
              <a:t>that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90530"/>
            <a:ext cx="5814060" cy="41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9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768340" cy="21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31" y="3406170"/>
            <a:ext cx="577977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f</a:t>
            </a:r>
            <a:r>
              <a:rPr lang="en-US" altLang="ko-KR" dirty="0" smtClean="0"/>
              <a:t>or all input distribution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48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Generalized </a:t>
            </a:r>
            <a:r>
              <a:rPr lang="en-US" altLang="ko-KR" dirty="0" err="1" smtClean="0"/>
              <a:t>DoF</a:t>
            </a:r>
            <a:endParaRPr lang="en-US" altLang="ko-KR" dirty="0" smtClean="0"/>
          </a:p>
          <a:p>
            <a:pPr lvl="1"/>
            <a:r>
              <a:rPr lang="el-GR" altLang="ko-KR" dirty="0"/>
              <a:t>β</a:t>
            </a:r>
            <a:r>
              <a:rPr lang="en-US" altLang="ko-KR" dirty="0"/>
              <a:t> = 0.5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2559"/>
            <a:ext cx="544449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8" y="3596720"/>
            <a:ext cx="1375410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8" y="4293096"/>
            <a:ext cx="1436370" cy="6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48" y="5040394"/>
            <a:ext cx="1383030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948264" y="3501008"/>
            <a:ext cx="1584176" cy="2304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2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/>
              <a:t>Generalized </a:t>
            </a:r>
            <a:r>
              <a:rPr lang="en-US" altLang="ko-KR" dirty="0" err="1" smtClean="0"/>
              <a:t>DoF</a:t>
            </a:r>
            <a:endParaRPr lang="en-US" altLang="ko-KR" dirty="0" smtClean="0"/>
          </a:p>
          <a:p>
            <a:pPr lvl="1"/>
            <a:r>
              <a:rPr lang="el-GR" altLang="ko-KR" dirty="0" smtClean="0"/>
              <a:t>β</a:t>
            </a:r>
            <a:r>
              <a:rPr lang="en-US" altLang="ko-KR" dirty="0" smtClean="0"/>
              <a:t> = 1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2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Interference Alignment with Rate Splitting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387340" cy="4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8" y="3596720"/>
            <a:ext cx="1375410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8" y="4293096"/>
            <a:ext cx="1436370" cy="6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48" y="5040394"/>
            <a:ext cx="1383030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6948264" y="3501008"/>
            <a:ext cx="1584176" cy="2304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2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 smtClean="0"/>
              <a:t>Capacity region when all cross-channels are strong.</a:t>
            </a:r>
          </a:p>
          <a:p>
            <a:pPr lvl="1"/>
            <a:r>
              <a:rPr lang="en-US" altLang="ko-KR" dirty="0" smtClean="0"/>
              <a:t>Newly derived outer bounds are achieved by superposition coding and joint decoding.</a:t>
            </a:r>
            <a:endParaRPr lang="en-US" altLang="ko-KR" dirty="0"/>
          </a:p>
          <a:p>
            <a:r>
              <a:rPr lang="en-US" altLang="ko-KR" dirty="0" smtClean="0"/>
              <a:t>Interference alignment with rate splitting</a:t>
            </a:r>
          </a:p>
          <a:p>
            <a:pPr lvl="1"/>
            <a:r>
              <a:rPr lang="en-US" altLang="ko-KR" dirty="0" smtClean="0"/>
              <a:t>Proposed scheme recycles the sacrificed dimension.</a:t>
            </a:r>
          </a:p>
          <a:p>
            <a:pPr lvl="1"/>
            <a:r>
              <a:rPr lang="en-US" altLang="ko-KR" dirty="0" err="1" smtClean="0"/>
              <a:t>GDoF</a:t>
            </a:r>
            <a:r>
              <a:rPr lang="en-US" altLang="ko-KR" dirty="0" smtClean="0"/>
              <a:t> becomes larger as </a:t>
            </a:r>
            <a:r>
              <a:rPr lang="el-GR" altLang="ko-KR" dirty="0" smtClean="0"/>
              <a:t>γ</a:t>
            </a:r>
            <a:r>
              <a:rPr lang="en-US" altLang="ko-KR" dirty="0" smtClean="0"/>
              <a:t> increases.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10" name="그룹 26"/>
          <p:cNvGrpSpPr/>
          <p:nvPr/>
        </p:nvGrpSpPr>
        <p:grpSpPr>
          <a:xfrm>
            <a:off x="279572" y="548679"/>
            <a:ext cx="8540900" cy="523220"/>
            <a:chOff x="673776" y="1672127"/>
            <a:chExt cx="8540900" cy="543113"/>
          </a:xfrm>
        </p:grpSpPr>
        <p:grpSp>
          <p:nvGrpSpPr>
            <p:cNvPr id="11" name="그룹 33"/>
            <p:cNvGrpSpPr/>
            <p:nvPr/>
          </p:nvGrpSpPr>
          <p:grpSpPr>
            <a:xfrm>
              <a:off x="673776" y="1739160"/>
              <a:ext cx="420307" cy="383374"/>
              <a:chOff x="1030966" y="2438295"/>
              <a:chExt cx="420307" cy="383374"/>
            </a:xfrm>
          </p:grpSpPr>
          <p:cxnSp>
            <p:nvCxnSpPr>
              <p:cNvPr id="13" name="직선 연결선 12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1030966" y="2438295"/>
                <a:ext cx="420307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Conclusions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8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02738" y="1428736"/>
            <a:ext cx="7645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1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17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Related works</a:t>
            </a:r>
          </a:p>
          <a:p>
            <a:pPr lvl="1"/>
            <a:r>
              <a:rPr lang="en-US" altLang="ko-KR" dirty="0" smtClean="0"/>
              <a:t>2 user interference channels</a:t>
            </a:r>
          </a:p>
          <a:p>
            <a:pPr lvl="2"/>
            <a:r>
              <a:rPr lang="en-US" altLang="ko-KR" dirty="0"/>
              <a:t>[Han and Kobayashi, 1981]</a:t>
            </a:r>
          </a:p>
          <a:p>
            <a:pPr lvl="2"/>
            <a:r>
              <a:rPr lang="en-US" altLang="ko-KR" dirty="0"/>
              <a:t>[</a:t>
            </a:r>
            <a:r>
              <a:rPr lang="en-US" altLang="ko-KR" dirty="0" smtClean="0"/>
              <a:t>Costa </a:t>
            </a:r>
            <a:r>
              <a:rPr lang="en-US" altLang="ko-KR" dirty="0"/>
              <a:t>and </a:t>
            </a:r>
            <a:r>
              <a:rPr lang="en-US" altLang="ko-KR" dirty="0" err="1"/>
              <a:t>Gamal</a:t>
            </a:r>
            <a:r>
              <a:rPr lang="en-US" altLang="ko-KR" dirty="0"/>
              <a:t>, 1987</a:t>
            </a:r>
            <a:r>
              <a:rPr lang="en-US" altLang="ko-KR" dirty="0" smtClean="0"/>
              <a:t>]</a:t>
            </a:r>
          </a:p>
          <a:p>
            <a:pPr lvl="2"/>
            <a:r>
              <a:rPr lang="en-US" altLang="ko-KR" dirty="0"/>
              <a:t>[</a:t>
            </a:r>
            <a:r>
              <a:rPr lang="en-US" altLang="ko-KR" dirty="0" err="1"/>
              <a:t>Etkin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2008</a:t>
            </a:r>
            <a:r>
              <a:rPr lang="en-US" altLang="ko-KR" dirty="0" smtClean="0"/>
              <a:t>]</a:t>
            </a:r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 smtClean="0"/>
              <a:t>Annapureddy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Veeravalli</a:t>
            </a:r>
            <a:r>
              <a:rPr lang="en-US" altLang="ko-KR" dirty="0" smtClean="0"/>
              <a:t>, 2009]</a:t>
            </a:r>
            <a:endParaRPr lang="en-US" altLang="ko-KR" dirty="0"/>
          </a:p>
          <a:p>
            <a:pPr lvl="2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877109"/>
              </p:ext>
            </p:extLst>
          </p:nvPr>
        </p:nvGraphicFramePr>
        <p:xfrm>
          <a:off x="2051720" y="2852936"/>
          <a:ext cx="4248150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" name="Visio" r:id="rId4" imgW="2926774" imgH="2656819" progId="Visio.Drawing.11">
                  <p:embed/>
                </p:oleObj>
              </mc:Choice>
              <mc:Fallback>
                <p:oleObj name="Visio" r:id="rId4" imgW="2926774" imgH="265681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852936"/>
                        <a:ext cx="4248150" cy="388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26"/>
          <p:cNvGrpSpPr/>
          <p:nvPr/>
        </p:nvGrpSpPr>
        <p:grpSpPr>
          <a:xfrm>
            <a:off x="288389" y="548679"/>
            <a:ext cx="8532083" cy="523220"/>
            <a:chOff x="682593" y="1672127"/>
            <a:chExt cx="8532083" cy="543113"/>
          </a:xfrm>
        </p:grpSpPr>
        <p:grpSp>
          <p:nvGrpSpPr>
            <p:cNvPr id="6" name="그룹 33"/>
            <p:cNvGrpSpPr/>
            <p:nvPr/>
          </p:nvGrpSpPr>
          <p:grpSpPr>
            <a:xfrm>
              <a:off x="682593" y="1739160"/>
              <a:ext cx="402674" cy="383374"/>
              <a:chOff x="1039783" y="2438295"/>
              <a:chExt cx="402674" cy="383374"/>
            </a:xfrm>
          </p:grpSpPr>
          <p:cxnSp>
            <p:nvCxnSpPr>
              <p:cNvPr id="8" name="직선 연결선 7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직사각형 8"/>
              <p:cNvSpPr/>
              <p:nvPr/>
            </p:nvSpPr>
            <p:spPr>
              <a:xfrm>
                <a:off x="1039783" y="2438295"/>
                <a:ext cx="402674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st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tx1">
                        <a:lumMod val="75000"/>
                        <a:lumOff val="25000"/>
                        <a:alpha val="17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ko-KR" altLang="en-US" sz="2800" dirty="0">
                <a:ln>
                  <a:solidFill>
                    <a:schemeClr val="tx1">
                      <a:lumMod val="75000"/>
                      <a:lumOff val="25000"/>
                      <a:alpha val="1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7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ko-KR" dirty="0" smtClean="0"/>
              </a:p>
              <a:p>
                <a:r>
                  <a:rPr lang="en-US" altLang="ko-KR" dirty="0" smtClean="0"/>
                  <a:t>Related works</a:t>
                </a:r>
              </a:p>
              <a:p>
                <a:pPr lvl="1"/>
                <a:r>
                  <a:rPr lang="en-US" altLang="ko-KR" i="1" dirty="0" smtClean="0"/>
                  <a:t>K</a:t>
                </a:r>
                <a:r>
                  <a:rPr lang="en-US" altLang="ko-KR" dirty="0" smtClean="0"/>
                  <a:t>-user </a:t>
                </a:r>
                <a:r>
                  <a:rPr lang="en-US" altLang="ko-KR" dirty="0"/>
                  <a:t>interference </a:t>
                </a:r>
                <a:r>
                  <a:rPr lang="en-US" altLang="ko-KR" dirty="0" smtClean="0"/>
                  <a:t>channels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pPr lvl="2"/>
                <a:r>
                  <a:rPr lang="en-US" altLang="ko-KR" dirty="0" smtClean="0"/>
                  <a:t>[</a:t>
                </a:r>
                <a:r>
                  <a:rPr lang="en-US" altLang="ko-KR" dirty="0" err="1" smtClean="0"/>
                  <a:t>Sridharan</a:t>
                </a:r>
                <a:r>
                  <a:rPr lang="en-US" altLang="ko-KR" dirty="0" smtClean="0"/>
                  <a:t> </a:t>
                </a:r>
                <a:r>
                  <a:rPr lang="en-US" altLang="ko-KR" i="1" dirty="0" smtClean="0"/>
                  <a:t>et al</a:t>
                </a:r>
                <a:r>
                  <a:rPr lang="en-US" altLang="ko-KR" dirty="0" smtClean="0"/>
                  <a:t>., 2008]</a:t>
                </a:r>
                <a:endParaRPr lang="en-US" altLang="ko-KR" dirty="0"/>
              </a:p>
              <a:p>
                <a:pPr lvl="2"/>
                <a:r>
                  <a:rPr lang="en-US" altLang="ko-KR" dirty="0" smtClean="0"/>
                  <a:t>[</a:t>
                </a:r>
                <a:r>
                  <a:rPr lang="en-US" altLang="ko-KR" dirty="0" err="1" smtClean="0"/>
                  <a:t>Cadambe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and </a:t>
                </a:r>
                <a:r>
                  <a:rPr lang="en-US" altLang="ko-KR" dirty="0" err="1" smtClean="0"/>
                  <a:t>Jafar</a:t>
                </a:r>
                <a:r>
                  <a:rPr lang="en-US" altLang="ko-KR" dirty="0" smtClean="0"/>
                  <a:t>, 2008]</a:t>
                </a:r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1">
                <a:blip r:embed="rId4"/>
                <a:stretch>
                  <a:fillRect l="-13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42866"/>
              </p:ext>
            </p:extLst>
          </p:nvPr>
        </p:nvGraphicFramePr>
        <p:xfrm>
          <a:off x="2051050" y="2852738"/>
          <a:ext cx="424815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Visio" r:id="rId5" imgW="2926774" imgH="2656819" progId="Visio.Drawing.11">
                  <p:embed/>
                </p:oleObj>
              </mc:Choice>
              <mc:Fallback>
                <p:oleObj name="Visio" r:id="rId5" imgW="2926774" imgH="2656819" progId="Visio.Drawing.11">
                  <p:embed/>
                  <p:pic>
                    <p:nvPicPr>
                      <p:cNvPr id="0" name="개체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852738"/>
                        <a:ext cx="4248150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26"/>
          <p:cNvGrpSpPr/>
          <p:nvPr/>
        </p:nvGrpSpPr>
        <p:grpSpPr>
          <a:xfrm>
            <a:off x="288389" y="548679"/>
            <a:ext cx="8532083" cy="523220"/>
            <a:chOff x="682593" y="1672127"/>
            <a:chExt cx="8532083" cy="543113"/>
          </a:xfrm>
        </p:grpSpPr>
        <p:grpSp>
          <p:nvGrpSpPr>
            <p:cNvPr id="6" name="그룹 33"/>
            <p:cNvGrpSpPr/>
            <p:nvPr/>
          </p:nvGrpSpPr>
          <p:grpSpPr>
            <a:xfrm>
              <a:off x="682593" y="1739160"/>
              <a:ext cx="402674" cy="383374"/>
              <a:chOff x="1039783" y="2438295"/>
              <a:chExt cx="402674" cy="383374"/>
            </a:xfrm>
          </p:grpSpPr>
          <p:cxnSp>
            <p:nvCxnSpPr>
              <p:cNvPr id="8" name="직선 연결선 7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직사각형 8"/>
              <p:cNvSpPr/>
              <p:nvPr/>
            </p:nvSpPr>
            <p:spPr>
              <a:xfrm>
                <a:off x="1039783" y="2438295"/>
                <a:ext cx="402674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st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tx1">
                        <a:lumMod val="75000"/>
                        <a:lumOff val="25000"/>
                        <a:alpha val="17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ko-KR" altLang="en-US" sz="2800" dirty="0">
                <a:ln>
                  <a:solidFill>
                    <a:schemeClr val="tx1">
                      <a:lumMod val="75000"/>
                      <a:lumOff val="25000"/>
                      <a:alpha val="1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Related works</a:t>
            </a:r>
          </a:p>
          <a:p>
            <a:pPr lvl="1"/>
            <a:r>
              <a:rPr lang="en-US" altLang="ko-KR" dirty="0" smtClean="0"/>
              <a:t>2 user cognitive interference channels</a:t>
            </a:r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 smtClean="0"/>
              <a:t>Devroye</a:t>
            </a:r>
            <a:r>
              <a:rPr lang="en-US" altLang="ko-KR" dirty="0" smtClean="0"/>
              <a:t> </a:t>
            </a:r>
            <a:r>
              <a:rPr lang="en-US" altLang="ko-KR" i="1" dirty="0"/>
              <a:t>et al</a:t>
            </a:r>
            <a:r>
              <a:rPr lang="en-US" altLang="ko-KR" dirty="0" smtClean="0"/>
              <a:t>., 2006]</a:t>
            </a:r>
            <a:endParaRPr lang="en-US" altLang="ko-KR" dirty="0"/>
          </a:p>
          <a:p>
            <a:pPr lvl="2"/>
            <a:r>
              <a:rPr lang="en-US" altLang="ko-KR" dirty="0" smtClean="0"/>
              <a:t>[Wu</a:t>
            </a:r>
            <a:r>
              <a:rPr lang="en-US" altLang="ko-KR" i="1" dirty="0"/>
              <a:t> et al</a:t>
            </a:r>
            <a:r>
              <a:rPr lang="en-US" altLang="ko-KR" dirty="0"/>
              <a:t>., </a:t>
            </a:r>
            <a:r>
              <a:rPr lang="en-US" altLang="ko-KR" dirty="0" smtClean="0"/>
              <a:t>2007]</a:t>
            </a:r>
            <a:endParaRPr lang="en-US" altLang="ko-KR" dirty="0"/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 smtClean="0"/>
              <a:t>Maric</a:t>
            </a:r>
            <a:r>
              <a:rPr lang="en-US" altLang="ko-KR" dirty="0" smtClean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</a:t>
            </a:r>
            <a:r>
              <a:rPr lang="en-US" altLang="ko-KR" dirty="0" smtClean="0"/>
              <a:t>2007]</a:t>
            </a:r>
            <a:endParaRPr lang="en-US" altLang="ko-KR" dirty="0"/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/>
              <a:t>Maric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</a:t>
            </a:r>
            <a:r>
              <a:rPr lang="en-US" altLang="ko-KR" dirty="0" smtClean="0"/>
              <a:t>2008]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602245"/>
              </p:ext>
            </p:extLst>
          </p:nvPr>
        </p:nvGraphicFramePr>
        <p:xfrm>
          <a:off x="2051050" y="2852738"/>
          <a:ext cx="424815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Visio" r:id="rId4" imgW="2926774" imgH="2656819" progId="Visio.Drawing.11">
                  <p:embed/>
                </p:oleObj>
              </mc:Choice>
              <mc:Fallback>
                <p:oleObj name="Visio" r:id="rId4" imgW="2926774" imgH="2656819" progId="Visio.Drawing.11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852738"/>
                        <a:ext cx="4248150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26"/>
          <p:cNvGrpSpPr/>
          <p:nvPr/>
        </p:nvGrpSpPr>
        <p:grpSpPr>
          <a:xfrm>
            <a:off x="288389" y="548679"/>
            <a:ext cx="8532083" cy="523220"/>
            <a:chOff x="682593" y="1672127"/>
            <a:chExt cx="8532083" cy="543113"/>
          </a:xfrm>
        </p:grpSpPr>
        <p:grpSp>
          <p:nvGrpSpPr>
            <p:cNvPr id="6" name="그룹 33"/>
            <p:cNvGrpSpPr/>
            <p:nvPr/>
          </p:nvGrpSpPr>
          <p:grpSpPr>
            <a:xfrm>
              <a:off x="682593" y="1739160"/>
              <a:ext cx="402674" cy="383374"/>
              <a:chOff x="1039783" y="2438295"/>
              <a:chExt cx="402674" cy="383374"/>
            </a:xfrm>
          </p:grpSpPr>
          <p:cxnSp>
            <p:nvCxnSpPr>
              <p:cNvPr id="8" name="직선 연결선 7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직사각형 8"/>
              <p:cNvSpPr/>
              <p:nvPr/>
            </p:nvSpPr>
            <p:spPr>
              <a:xfrm>
                <a:off x="1039783" y="2438295"/>
                <a:ext cx="402674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st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tx1">
                        <a:lumMod val="75000"/>
                        <a:lumOff val="25000"/>
                        <a:alpha val="17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ko-KR" altLang="en-US" sz="2800" dirty="0">
                <a:ln>
                  <a:solidFill>
                    <a:schemeClr val="tx1">
                      <a:lumMod val="75000"/>
                      <a:lumOff val="25000"/>
                      <a:alpha val="1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Related works</a:t>
            </a:r>
          </a:p>
          <a:p>
            <a:pPr lvl="1"/>
            <a:r>
              <a:rPr lang="en-US" altLang="ko-KR" dirty="0" smtClean="0"/>
              <a:t>2 user interference channels with a cognitive relay</a:t>
            </a:r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 smtClean="0"/>
              <a:t>Sahin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Erkip</a:t>
            </a:r>
            <a:r>
              <a:rPr lang="en-US" altLang="ko-KR" dirty="0" smtClean="0"/>
              <a:t>, 2007]</a:t>
            </a:r>
            <a:endParaRPr lang="en-US" altLang="ko-KR" dirty="0"/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 smtClean="0"/>
              <a:t>Sahin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2009]</a:t>
            </a:r>
          </a:p>
          <a:p>
            <a:pPr lvl="2"/>
            <a:r>
              <a:rPr lang="en-US" altLang="ko-KR" dirty="0" smtClean="0"/>
              <a:t>[</a:t>
            </a:r>
            <a:r>
              <a:rPr lang="en-US" altLang="ko-KR" dirty="0" err="1" smtClean="0"/>
              <a:t>Rini</a:t>
            </a:r>
            <a:r>
              <a:rPr lang="en-US" altLang="ko-KR" dirty="0" smtClean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</a:t>
            </a:r>
            <a:r>
              <a:rPr lang="en-US" altLang="ko-KR" dirty="0" smtClean="0"/>
              <a:t>2011]</a:t>
            </a: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90546"/>
              </p:ext>
            </p:extLst>
          </p:nvPr>
        </p:nvGraphicFramePr>
        <p:xfrm>
          <a:off x="2051050" y="2852738"/>
          <a:ext cx="424815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Visio" r:id="rId4" imgW="2926774" imgH="2656819" progId="Visio.Drawing.11">
                  <p:embed/>
                </p:oleObj>
              </mc:Choice>
              <mc:Fallback>
                <p:oleObj name="Visio" r:id="rId4" imgW="2926774" imgH="2656819" progId="Visio.Drawing.11">
                  <p:embed/>
                  <p:pic>
                    <p:nvPicPr>
                      <p:cNvPr id="0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852738"/>
                        <a:ext cx="4248150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26"/>
          <p:cNvGrpSpPr/>
          <p:nvPr/>
        </p:nvGrpSpPr>
        <p:grpSpPr>
          <a:xfrm>
            <a:off x="288389" y="548679"/>
            <a:ext cx="8532083" cy="523220"/>
            <a:chOff x="682593" y="1672127"/>
            <a:chExt cx="8532083" cy="543113"/>
          </a:xfrm>
        </p:grpSpPr>
        <p:grpSp>
          <p:nvGrpSpPr>
            <p:cNvPr id="6" name="그룹 33"/>
            <p:cNvGrpSpPr/>
            <p:nvPr/>
          </p:nvGrpSpPr>
          <p:grpSpPr>
            <a:xfrm>
              <a:off x="682593" y="1739160"/>
              <a:ext cx="402674" cy="383374"/>
              <a:chOff x="1039783" y="2438295"/>
              <a:chExt cx="402674" cy="383374"/>
            </a:xfrm>
          </p:grpSpPr>
          <p:cxnSp>
            <p:nvCxnSpPr>
              <p:cNvPr id="8" name="직선 연결선 7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직사각형 8"/>
              <p:cNvSpPr/>
              <p:nvPr/>
            </p:nvSpPr>
            <p:spPr>
              <a:xfrm>
                <a:off x="1039783" y="2438295"/>
                <a:ext cx="402674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st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tx1">
                        <a:lumMod val="75000"/>
                        <a:lumOff val="25000"/>
                        <a:alpha val="17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ko-KR" altLang="en-US" sz="2800" dirty="0">
                <a:ln>
                  <a:solidFill>
                    <a:schemeClr val="tx1">
                      <a:lumMod val="75000"/>
                      <a:lumOff val="25000"/>
                      <a:alpha val="1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Configuration</a:t>
            </a:r>
          </a:p>
          <a:p>
            <a:pPr lvl="1"/>
            <a:r>
              <a:rPr lang="en-US" altLang="ko-KR" dirty="0" smtClean="0"/>
              <a:t>S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: cognitive transmitter</a:t>
            </a:r>
          </a:p>
          <a:p>
            <a:pPr lvl="1"/>
            <a:r>
              <a:rPr lang="en-US" altLang="ko-KR" dirty="0" err="1" smtClean="0"/>
              <a:t>S</a:t>
            </a:r>
            <a:r>
              <a:rPr lang="en-US" altLang="ko-KR" i="1" baseline="-25000" dirty="0" err="1" smtClean="0"/>
              <a:t>k</a:t>
            </a:r>
            <a:r>
              <a:rPr lang="en-US" altLang="ko-KR" dirty="0" smtClean="0"/>
              <a:t>: non-cognitive transmitter</a:t>
            </a:r>
          </a:p>
          <a:p>
            <a:pPr lvl="1"/>
            <a:r>
              <a:rPr lang="en-US" altLang="ko-KR" dirty="0" err="1" smtClean="0"/>
              <a:t>Memoryless</a:t>
            </a:r>
            <a:r>
              <a:rPr lang="en-US" altLang="ko-KR" dirty="0" smtClean="0"/>
              <a:t> and discrete channel given by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If </a:t>
            </a:r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                         </a:t>
            </a:r>
          </a:p>
          <a:p>
            <a:pPr marL="457200" lvl="1" indent="0">
              <a:buNone/>
            </a:pPr>
            <a:r>
              <a:rPr lang="en-US" altLang="ko-KR" dirty="0" smtClean="0"/>
              <a:t>where                denotes the capacity region of the 3-user IC with a cognitive </a:t>
            </a:r>
            <a:r>
              <a:rPr lang="en-US" altLang="ko-KR" dirty="0" err="1" smtClean="0"/>
              <a:t>Tx</a:t>
            </a:r>
            <a:r>
              <a:rPr lang="en-US" altLang="ko-KR" dirty="0" smtClean="0"/>
              <a:t>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4" y="1086644"/>
            <a:ext cx="518541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96" y="4350246"/>
            <a:ext cx="6424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95" y="5276825"/>
            <a:ext cx="2028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96" y="5283696"/>
            <a:ext cx="16954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2" y="5615905"/>
            <a:ext cx="4672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46" y="6007571"/>
            <a:ext cx="9096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그룹 26"/>
          <p:cNvGrpSpPr/>
          <p:nvPr/>
        </p:nvGrpSpPr>
        <p:grpSpPr>
          <a:xfrm>
            <a:off x="262741" y="548679"/>
            <a:ext cx="8557731" cy="523220"/>
            <a:chOff x="656945" y="1672127"/>
            <a:chExt cx="8557731" cy="543113"/>
          </a:xfrm>
        </p:grpSpPr>
        <p:grpSp>
          <p:nvGrpSpPr>
            <p:cNvPr id="11" name="그룹 33"/>
            <p:cNvGrpSpPr/>
            <p:nvPr/>
          </p:nvGrpSpPr>
          <p:grpSpPr>
            <a:xfrm>
              <a:off x="656945" y="1739160"/>
              <a:ext cx="453970" cy="383374"/>
              <a:chOff x="1014135" y="2438295"/>
              <a:chExt cx="453970" cy="383374"/>
            </a:xfrm>
          </p:grpSpPr>
          <p:cxnSp>
            <p:nvCxnSpPr>
              <p:cNvPr id="13" name="직선 연결선 12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1014135" y="2438295"/>
                <a:ext cx="453970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System </a:t>
              </a:r>
              <a:r>
                <a:rPr lang="en-US" altLang="ko-KR" sz="2800" dirty="0" smtClean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Model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Related works</a:t>
            </a:r>
          </a:p>
          <a:p>
            <a:pPr lvl="1"/>
            <a:r>
              <a:rPr lang="en-US" altLang="ko-KR" dirty="0" smtClean="0"/>
              <a:t>Capacity achievable schemes</a:t>
            </a:r>
            <a:endParaRPr lang="en-US" altLang="ko-KR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45929"/>
              </p:ext>
            </p:extLst>
          </p:nvPr>
        </p:nvGraphicFramePr>
        <p:xfrm>
          <a:off x="611560" y="2090008"/>
          <a:ext cx="835292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  <a:gridCol w="194421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Weak interference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Moderate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interference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Strong interference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2 user IC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Treating interference as noise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Rate splitting</a:t>
                      </a:r>
                      <a:endParaRPr lang="en-US" altLang="ko-KR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latinLnBrk="1"/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(within one bit)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Jointly decoding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-user IC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coding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(very strong)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2 user cognitive IC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Gel’fand-Pinsker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coding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Superposition coding with jointly decoding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2 user IC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a cognitive relay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Superposition coding with jointly decoding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3 user IC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a cognitive transmitter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Unknown   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00" marR="90000" marT="46800" marB="468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11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3" name="직선 연결선 12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4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Related works</a:t>
            </a:r>
          </a:p>
          <a:p>
            <a:pPr lvl="1"/>
            <a:r>
              <a:rPr lang="en-US" altLang="ko-KR" dirty="0" smtClean="0"/>
              <a:t>Capacity achievable schemes</a:t>
            </a:r>
            <a:endParaRPr lang="en-US" altLang="ko-KR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27796"/>
              </p:ext>
            </p:extLst>
          </p:nvPr>
        </p:nvGraphicFramePr>
        <p:xfrm>
          <a:off x="611560" y="2090008"/>
          <a:ext cx="835292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  <a:gridCol w="194421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Weak interference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Moderate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interference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Strong interference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2 user IC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Treating interference as noise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Rate splitting</a:t>
                      </a:r>
                      <a:endParaRPr lang="en-US" altLang="ko-KR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latinLnBrk="1"/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(within one bit)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Jointly decoding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-user IC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coding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(very strong)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2 user cognitive IC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Gel’fand-Pinsker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coding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Superposition coding with jointly decoding</a:t>
                      </a:r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2 user IC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a cognitive relay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Superposition coding with jointly decoding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3 user IC</a:t>
                      </a:r>
                      <a:r>
                        <a:rPr lang="en-US" altLang="ko-K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a cognitive transmitter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ko-KR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Our</a:t>
                      </a:r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</a:t>
                      </a:r>
                      <a:endParaRPr lang="ko-KR" altLang="en-US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그룹 26"/>
          <p:cNvGrpSpPr/>
          <p:nvPr/>
        </p:nvGrpSpPr>
        <p:grpSpPr>
          <a:xfrm>
            <a:off x="275565" y="548679"/>
            <a:ext cx="8544907" cy="523220"/>
            <a:chOff x="669769" y="1672127"/>
            <a:chExt cx="8544907" cy="543113"/>
          </a:xfrm>
        </p:grpSpPr>
        <p:grpSp>
          <p:nvGrpSpPr>
            <p:cNvPr id="11" name="그룹 33"/>
            <p:cNvGrpSpPr/>
            <p:nvPr/>
          </p:nvGrpSpPr>
          <p:grpSpPr>
            <a:xfrm>
              <a:off x="669769" y="1739160"/>
              <a:ext cx="428322" cy="383374"/>
              <a:chOff x="1026959" y="2438295"/>
              <a:chExt cx="428322" cy="383374"/>
            </a:xfrm>
          </p:grpSpPr>
          <p:cxnSp>
            <p:nvCxnSpPr>
              <p:cNvPr id="13" name="직선 연결선 12"/>
              <p:cNvCxnSpPr/>
              <p:nvPr/>
            </p:nvCxnSpPr>
            <p:spPr>
              <a:xfrm rot="5400000" flipH="1" flipV="1">
                <a:off x="1265632" y="2650799"/>
                <a:ext cx="296441" cy="0"/>
              </a:xfrm>
              <a:prstGeom prst="line">
                <a:avLst/>
              </a:prstGeom>
              <a:ln w="12700">
                <a:gradFill>
                  <a:gsLst>
                    <a:gs pos="2500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25400" dist="12700" dir="1200000" algn="l" rotWithShape="0">
                  <a:schemeClr val="bg1">
                    <a:alpha val="37000"/>
                  </a:scheme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1026959" y="2438295"/>
                <a:ext cx="428322" cy="383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baseline="30000" dirty="0" smtClean="0">
                    <a:ln>
                      <a:solidFill>
                        <a:schemeClr val="accent2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rd</a:t>
                </a:r>
                <a:endParaRPr lang="ko-KR" altLang="en-US" dirty="0" smtClean="0">
                  <a:ln>
                    <a:solidFill>
                      <a:schemeClr val="accent2">
                        <a:lumMod val="50000"/>
                        <a:alpha val="3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102738" y="1672127"/>
              <a:ext cx="8111938" cy="54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17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Capacity Region of the Strong Interference Channel</a:t>
              </a:r>
              <a:endParaRPr lang="ko-KR" altLang="en-US" sz="2800" dirty="0">
                <a:ln>
                  <a:solidFill>
                    <a:prstClr val="black">
                      <a:lumMod val="75000"/>
                      <a:lumOff val="25000"/>
                      <a:alpha val="17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2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CCFF"/>
      </a:accent1>
      <a:accent2>
        <a:srgbClr val="33CCCC"/>
      </a:accent2>
      <a:accent3>
        <a:srgbClr val="00FFCC"/>
      </a:accent3>
      <a:accent4>
        <a:srgbClr val="0066FF"/>
      </a:accent4>
      <a:accent5>
        <a:srgbClr val="00FF00"/>
      </a:accent5>
      <a:accent6>
        <a:srgbClr val="009999"/>
      </a:accent6>
      <a:hlink>
        <a:srgbClr val="0066CC"/>
      </a:hlink>
      <a:folHlink>
        <a:srgbClr val="CCFF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2214</Words>
  <Application>Microsoft Office PowerPoint</Application>
  <PresentationFormat>화면 슬라이드 쇼(4:3)</PresentationFormat>
  <Paragraphs>455</Paragraphs>
  <Slides>27</Slides>
  <Notes>24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Office 테마</vt:lpstr>
      <vt:lpstr>1_Office 테마</vt:lpstr>
      <vt:lpstr>Visio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WCSL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casutar</dc:creator>
  <cp:lastModifiedBy>강명길</cp:lastModifiedBy>
  <cp:revision>107</cp:revision>
  <dcterms:created xsi:type="dcterms:W3CDTF">2012-06-20T14:06:41Z</dcterms:created>
  <dcterms:modified xsi:type="dcterms:W3CDTF">2012-10-11T17:35:31Z</dcterms:modified>
</cp:coreProperties>
</file>