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609" r:id="rId2"/>
    <p:sldId id="641" r:id="rId3"/>
    <p:sldId id="647" r:id="rId4"/>
    <p:sldId id="717" r:id="rId5"/>
    <p:sldId id="652" r:id="rId6"/>
    <p:sldId id="720" r:id="rId7"/>
    <p:sldId id="718" r:id="rId8"/>
    <p:sldId id="719" r:id="rId9"/>
    <p:sldId id="722" r:id="rId10"/>
    <p:sldId id="723" r:id="rId11"/>
    <p:sldId id="721" r:id="rId12"/>
    <p:sldId id="724" r:id="rId13"/>
    <p:sldId id="726" r:id="rId14"/>
    <p:sldId id="725" r:id="rId15"/>
    <p:sldId id="727" r:id="rId16"/>
    <p:sldId id="728" r:id="rId17"/>
    <p:sldId id="729" r:id="rId18"/>
    <p:sldId id="731" r:id="rId19"/>
    <p:sldId id="730" r:id="rId20"/>
    <p:sldId id="711" r:id="rId21"/>
    <p:sldId id="639" r:id="rId22"/>
  </p:sldIdLst>
  <p:sldSz cx="9144000" cy="6858000" type="screen4x3"/>
  <p:notesSz cx="6797675" cy="9874250"/>
  <p:custDataLst>
    <p:tags r:id="rId25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9900"/>
    <a:srgbClr val="FD0327"/>
    <a:srgbClr val="DA005D"/>
    <a:srgbClr val="FFFF66"/>
    <a:srgbClr val="D80221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81650" autoAdjust="0"/>
  </p:normalViewPr>
  <p:slideViewPr>
    <p:cSldViewPr>
      <p:cViewPr varScale="1">
        <p:scale>
          <a:sx n="63" d="100"/>
          <a:sy n="63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4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96"/>
    </p:cViewPr>
  </p:sorterViewPr>
  <p:notesViewPr>
    <p:cSldViewPr>
      <p:cViewPr varScale="1">
        <p:scale>
          <a:sx n="141" d="100"/>
          <a:sy n="141" d="100"/>
        </p:scale>
        <p:origin x="-114" y="-474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/>
          <a:lstStyle>
            <a:lvl1pPr algn="r">
              <a:defRPr sz="1200"/>
            </a:lvl1pPr>
          </a:lstStyle>
          <a:p>
            <a:fld id="{2C3E1E86-099D-4AB3-B803-33A8F3C32DBD}" type="datetimeFigureOut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 anchor="b"/>
          <a:lstStyle>
            <a:lvl1pPr algn="r">
              <a:defRPr sz="1200"/>
            </a:lvl1pPr>
          </a:lstStyle>
          <a:p>
            <a:fld id="{EC69F9A1-B907-426A-868B-351D5F667C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0863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/>
          <a:lstStyle>
            <a:lvl1pPr algn="r">
              <a:defRPr sz="1200"/>
            </a:lvl1pPr>
          </a:lstStyle>
          <a:p>
            <a:fld id="{AC5764BC-EADB-4235-9E04-7724C774D637}" type="datetimeFigureOut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5" rIns="92828" bIns="464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72"/>
            <a:ext cx="5438140" cy="4443413"/>
          </a:xfrm>
          <a:prstGeom prst="rect">
            <a:avLst/>
          </a:prstGeom>
        </p:spPr>
        <p:txBody>
          <a:bodyPr vert="horz" lIns="92828" tIns="46415" rIns="92828" bIns="4641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2828" tIns="46415" rIns="92828" bIns="46415" rtlCol="0" anchor="b"/>
          <a:lstStyle>
            <a:lvl1pPr algn="r">
              <a:defRPr sz="1200"/>
            </a:lvl1pPr>
          </a:lstStyle>
          <a:p>
            <a:fld id="{DC9A63C3-5AEB-4ACD-8898-5647D3823F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2801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8818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96754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A63C3-5AEB-4ACD-8898-5647D3823F0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521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슬라이드(표지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4"/>
          <p:cNvGrpSpPr>
            <a:grpSpLocks/>
          </p:cNvGrpSpPr>
          <p:nvPr userDrawn="1"/>
        </p:nvGrpSpPr>
        <p:grpSpPr bwMode="auto">
          <a:xfrm>
            <a:off x="0" y="0"/>
            <a:ext cx="9144000" cy="1057275"/>
            <a:chOff x="0" y="228828"/>
            <a:chExt cx="9144000" cy="1057032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0" y="228828"/>
              <a:ext cx="9144000" cy="49994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7" name="그림 6" descr="WCSL2.pn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43342"/>
              <a:ext cx="50037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한쪽 모서리가 잘린 사각형 7"/>
            <p:cNvSpPr/>
            <p:nvPr userDrawn="1"/>
          </p:nvSpPr>
          <p:spPr>
            <a:xfrm flipH="1">
              <a:off x="2024063" y="498641"/>
              <a:ext cx="7119937" cy="787219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9" name="그림 8" descr="123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410" y="313494"/>
              <a:ext cx="4973925" cy="390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그룹 69"/>
          <p:cNvGrpSpPr>
            <a:grpSpLocks/>
          </p:cNvGrpSpPr>
          <p:nvPr userDrawn="1"/>
        </p:nvGrpSpPr>
        <p:grpSpPr bwMode="auto">
          <a:xfrm>
            <a:off x="0" y="5857875"/>
            <a:ext cx="9144000" cy="1000125"/>
            <a:chOff x="0" y="5143536"/>
            <a:chExt cx="9144000" cy="1000108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0" y="5643590"/>
              <a:ext cx="9144000" cy="50005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12" name="그림 11" descr="white copy233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5669368"/>
              <a:ext cx="2286016" cy="42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한쪽 모서리가 잘린 사각형 12"/>
            <p:cNvSpPr/>
            <p:nvPr userDrawn="1"/>
          </p:nvSpPr>
          <p:spPr>
            <a:xfrm rot="10800000" flipH="1">
              <a:off x="0" y="5143536"/>
              <a:ext cx="6715125" cy="787387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31" name="텍스트 개체 틀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764704"/>
            <a:ext cx="8208912" cy="5616624"/>
          </a:xfrm>
          <a:prstGeom prst="rect">
            <a:avLst/>
          </a:prstGeo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  <a:defRPr lang="ko-KR" altLang="en-US" sz="20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>
              <a:buClr>
                <a:schemeClr val="accent6">
                  <a:lumMod val="75000"/>
                </a:schemeClr>
              </a:buClr>
              <a:buSzPct val="60000"/>
              <a:buFont typeface="Times New Roman" pitchFamily="18" charset="0"/>
              <a:buChar char="►"/>
              <a:defRPr lang="ko-KR" altLang="en-US" sz="1800" kern="1200" baseline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>
              <a:buClr>
                <a:schemeClr val="accent6">
                  <a:lumMod val="75000"/>
                </a:schemeClr>
              </a:buClr>
              <a:buSzPct val="120000"/>
              <a:defRPr lang="ko-KR" altLang="en-US" sz="16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>
              <a:buFont typeface="Arial" pitchFamily="34" charset="0"/>
              <a:buChar char="•"/>
              <a:defRPr lang="ko-KR" altLang="en-US" sz="14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>
              <a:buFont typeface="Arial" pitchFamily="34" charset="0"/>
              <a:buChar char="•"/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lvl="0"/>
            <a:r>
              <a:rPr lang="en-US" altLang="ko-KR" dirty="0" smtClean="0"/>
              <a:t>Text</a:t>
            </a:r>
          </a:p>
          <a:p>
            <a:pPr lvl="0"/>
            <a:r>
              <a:rPr lang="en-US" altLang="ko-KR" dirty="0" smtClean="0"/>
              <a:t>Text</a:t>
            </a:r>
          </a:p>
          <a:p>
            <a:pPr lvl="1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2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3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4"/>
            <a:r>
              <a:rPr lang="en-US" altLang="ko-KR" dirty="0" smtClean="0"/>
              <a:t>Text</a:t>
            </a:r>
          </a:p>
          <a:p>
            <a:pPr marL="2514600" lvl="5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2971800" lvl="6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429000" lvl="7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886200" lvl="8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886200" lvl="8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lvl="5"/>
            <a:endParaRPr lang="ko-KR" altLang="en-US" dirty="0"/>
          </a:p>
        </p:txBody>
      </p:sp>
      <p:sp>
        <p:nvSpPr>
          <p:cNvPr id="15" name="직사각형 14"/>
          <p:cNvSpPr/>
          <p:nvPr userDrawn="1"/>
        </p:nvSpPr>
        <p:spPr bwMode="auto">
          <a:xfrm>
            <a:off x="6053784" y="6339637"/>
            <a:ext cx="348172" cy="261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0985EADD-C77A-493A-8A91-E2697EC7683B}" type="slidenum">
              <a:rPr lang="en-US" altLang="ko-KR" sz="1100">
                <a:ln>
                  <a:solidFill>
                    <a:schemeClr val="accent2">
                      <a:lumMod val="75000"/>
                      <a:alpha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한양고딕체" charset="-127"/>
                <a:cs typeface="Times New Roman" pitchFamily="18" charset="0"/>
              </a:rPr>
              <a:pPr>
                <a:defRPr/>
              </a:pPr>
              <a:t>‹#›</a:t>
            </a:fld>
            <a:endParaRPr lang="en-US" altLang="ko-KR" sz="1100" dirty="0">
              <a:ln>
                <a:solidFill>
                  <a:schemeClr val="accent2">
                    <a:lumMod val="75000"/>
                    <a:alpha val="2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한양고딕체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기본슬라이드(표지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64"/>
          <p:cNvGrpSpPr>
            <a:grpSpLocks/>
          </p:cNvGrpSpPr>
          <p:nvPr userDrawn="1"/>
        </p:nvGrpSpPr>
        <p:grpSpPr bwMode="auto">
          <a:xfrm>
            <a:off x="0" y="0"/>
            <a:ext cx="9144000" cy="1057275"/>
            <a:chOff x="0" y="228828"/>
            <a:chExt cx="9144000" cy="1057032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0" y="228828"/>
              <a:ext cx="9144000" cy="49994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7" name="그림 6" descr="WCSL2.pn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43342"/>
              <a:ext cx="50037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한쪽 모서리가 잘린 사각형 7"/>
            <p:cNvSpPr/>
            <p:nvPr userDrawn="1"/>
          </p:nvSpPr>
          <p:spPr>
            <a:xfrm flipH="1">
              <a:off x="2024063" y="498641"/>
              <a:ext cx="7119937" cy="787219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9" name="그림 8" descr="123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410" y="313494"/>
              <a:ext cx="4973925" cy="390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그룹 69"/>
          <p:cNvGrpSpPr>
            <a:grpSpLocks/>
          </p:cNvGrpSpPr>
          <p:nvPr userDrawn="1"/>
        </p:nvGrpSpPr>
        <p:grpSpPr bwMode="auto">
          <a:xfrm>
            <a:off x="0" y="5857875"/>
            <a:ext cx="9144000" cy="1000125"/>
            <a:chOff x="0" y="5143536"/>
            <a:chExt cx="9144000" cy="1000108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0" y="5643590"/>
              <a:ext cx="9144000" cy="50005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12" name="그림 11" descr="white copy233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5669368"/>
              <a:ext cx="2286016" cy="42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한쪽 모서리가 잘린 사각형 12"/>
            <p:cNvSpPr/>
            <p:nvPr userDrawn="1"/>
          </p:nvSpPr>
          <p:spPr>
            <a:xfrm rot="10800000" flipH="1">
              <a:off x="0" y="5143536"/>
              <a:ext cx="6715125" cy="787387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31" name="텍스트 개체 틀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764704"/>
            <a:ext cx="8208912" cy="5616624"/>
          </a:xfrm>
          <a:prstGeom prst="rect">
            <a:avLst/>
          </a:prstGeo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  <a:defRPr lang="ko-KR" altLang="en-US" sz="20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>
              <a:buClr>
                <a:schemeClr val="accent6">
                  <a:lumMod val="75000"/>
                </a:schemeClr>
              </a:buClr>
              <a:buSzPct val="60000"/>
              <a:buFont typeface="Times New Roman" pitchFamily="18" charset="0"/>
              <a:buChar char="►"/>
              <a:defRPr lang="ko-KR" altLang="en-US" sz="1800" kern="1200" baseline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>
              <a:buClr>
                <a:schemeClr val="accent6">
                  <a:lumMod val="75000"/>
                </a:schemeClr>
              </a:buClr>
              <a:buSzPct val="120000"/>
              <a:defRPr lang="ko-KR" altLang="en-US" sz="16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>
              <a:buFont typeface="Arial" pitchFamily="34" charset="0"/>
              <a:buChar char="•"/>
              <a:defRPr lang="ko-KR" altLang="en-US" sz="14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>
              <a:buFont typeface="Arial" pitchFamily="34" charset="0"/>
              <a:buChar char="•"/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>
              <a:defRPr lang="en-US" altLang="ko-KR" sz="1200" kern="1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lvl="0"/>
            <a:r>
              <a:rPr lang="ko-KR" altLang="en-US" dirty="0" smtClean="0"/>
              <a:t>제목이 있을 경우 한 줄 띄고 사용하세요</a:t>
            </a:r>
            <a:r>
              <a:rPr lang="en-US" altLang="ko-KR" dirty="0" smtClean="0"/>
              <a:t>.</a:t>
            </a:r>
          </a:p>
          <a:p>
            <a:pPr lvl="0"/>
            <a:r>
              <a:rPr lang="en-US" altLang="ko-KR" dirty="0" smtClean="0"/>
              <a:t>Text</a:t>
            </a:r>
          </a:p>
          <a:p>
            <a:pPr lvl="1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2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3"/>
            <a:r>
              <a:rPr lang="en-US" altLang="ko-KR" dirty="0" smtClean="0"/>
              <a:t>Text</a:t>
            </a:r>
            <a:endParaRPr lang="ko-KR" altLang="en-US" dirty="0" smtClean="0"/>
          </a:p>
          <a:p>
            <a:pPr lvl="4"/>
            <a:r>
              <a:rPr lang="en-US" altLang="ko-KR" dirty="0" smtClean="0"/>
              <a:t>Text</a:t>
            </a:r>
          </a:p>
          <a:p>
            <a:pPr marL="2514600" lvl="5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2971800" lvl="6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429000" lvl="7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886200" lvl="8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marL="3886200" lvl="8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/>
              <a:t>Text</a:t>
            </a:r>
          </a:p>
          <a:p>
            <a:pPr lvl="5"/>
            <a:endParaRPr lang="ko-KR" altLang="en-US" dirty="0"/>
          </a:p>
        </p:txBody>
      </p:sp>
      <p:sp>
        <p:nvSpPr>
          <p:cNvPr id="15" name="직사각형 14"/>
          <p:cNvSpPr/>
          <p:nvPr userDrawn="1"/>
        </p:nvSpPr>
        <p:spPr bwMode="auto">
          <a:xfrm>
            <a:off x="6053784" y="6339637"/>
            <a:ext cx="348172" cy="261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0985EADD-C77A-493A-8A91-E2697EC7683B}" type="slidenum">
              <a:rPr lang="en-US" altLang="ko-KR" sz="1100">
                <a:ln>
                  <a:solidFill>
                    <a:schemeClr val="accent2">
                      <a:lumMod val="75000"/>
                      <a:alpha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한양고딕체" charset="-127"/>
                <a:cs typeface="Times New Roman" pitchFamily="18" charset="0"/>
              </a:rPr>
              <a:pPr>
                <a:defRPr/>
              </a:pPr>
              <a:t>‹#›</a:t>
            </a:fld>
            <a:endParaRPr lang="en-US" altLang="ko-KR" sz="1100" dirty="0">
              <a:ln>
                <a:solidFill>
                  <a:schemeClr val="accent2">
                    <a:lumMod val="75000"/>
                    <a:alpha val="2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한양고딕체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기본슬라이드(표지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64"/>
          <p:cNvGrpSpPr>
            <a:grpSpLocks/>
          </p:cNvGrpSpPr>
          <p:nvPr/>
        </p:nvGrpSpPr>
        <p:grpSpPr bwMode="auto">
          <a:xfrm>
            <a:off x="0" y="0"/>
            <a:ext cx="9144000" cy="1057275"/>
            <a:chOff x="0" y="228828"/>
            <a:chExt cx="9144000" cy="1057032"/>
          </a:xfrm>
        </p:grpSpPr>
        <p:sp>
          <p:nvSpPr>
            <p:cNvPr id="4" name="직사각형 3"/>
            <p:cNvSpPr/>
            <p:nvPr userDrawn="1"/>
          </p:nvSpPr>
          <p:spPr>
            <a:xfrm>
              <a:off x="0" y="228828"/>
              <a:ext cx="9144000" cy="49994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5" name="그림 4" descr="WCSL2.png"/>
            <p:cNvPicPr>
              <a:picLocks noChangeAspect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43342"/>
              <a:ext cx="50037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한쪽 모서리가 잘린 사각형 5"/>
            <p:cNvSpPr/>
            <p:nvPr userDrawn="1"/>
          </p:nvSpPr>
          <p:spPr>
            <a:xfrm flipH="1">
              <a:off x="2024063" y="498641"/>
              <a:ext cx="7119937" cy="787219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7" name="그림 6" descr="123.pn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0410" y="313494"/>
              <a:ext cx="4973925" cy="390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그룹 69"/>
          <p:cNvGrpSpPr>
            <a:grpSpLocks/>
          </p:cNvGrpSpPr>
          <p:nvPr/>
        </p:nvGrpSpPr>
        <p:grpSpPr bwMode="auto">
          <a:xfrm>
            <a:off x="0" y="5857875"/>
            <a:ext cx="9144000" cy="1000125"/>
            <a:chOff x="0" y="5143536"/>
            <a:chExt cx="9144000" cy="1000108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0" y="5643590"/>
              <a:ext cx="9144000" cy="50005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10" name="그림 9" descr="white copy233.png"/>
            <p:cNvPicPr>
              <a:picLocks noChangeAspect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15140" y="5669368"/>
              <a:ext cx="2286016" cy="42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한쪽 모서리가 잘린 사각형 10"/>
            <p:cNvSpPr/>
            <p:nvPr userDrawn="1"/>
          </p:nvSpPr>
          <p:spPr>
            <a:xfrm rot="10800000" flipH="1">
              <a:off x="0" y="5143536"/>
              <a:ext cx="6715125" cy="787387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7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 baseline="0">
          <a:ln>
            <a:solidFill>
              <a:schemeClr val="tx1">
                <a:alpha val="18000"/>
              </a:schemeClr>
            </a:solidFill>
          </a:ln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68209" y="1787332"/>
            <a:ext cx="90075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96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                    ]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0" y="213575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Compressed Sensing and  </a:t>
            </a:r>
          </a:p>
          <a:p>
            <a:pPr algn="ctr"/>
            <a:r>
              <a:rPr lang="en-US" altLang="ko-KR" sz="32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Its Application on Communication System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0" y="486916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Jun-</a:t>
            </a:r>
            <a:r>
              <a:rPr lang="en-US" altLang="ko-KR" sz="2000" dirty="0" err="1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pyo</a:t>
            </a:r>
            <a:r>
              <a:rPr lang="en-US" altLang="ko-KR" sz="20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Hong</a:t>
            </a:r>
          </a:p>
        </p:txBody>
      </p:sp>
      <p:cxnSp>
        <p:nvCxnSpPr>
          <p:cNvPr id="21" name="직선 연결선 20"/>
          <p:cNvCxnSpPr/>
          <p:nvPr/>
        </p:nvCxnSpPr>
        <p:spPr>
          <a:xfrm>
            <a:off x="2411760" y="5373216"/>
            <a:ext cx="4320480" cy="0"/>
          </a:xfrm>
          <a:prstGeom prst="line">
            <a:avLst/>
          </a:prstGeom>
          <a:ln>
            <a:gradFill>
              <a:gsLst>
                <a:gs pos="10000">
                  <a:schemeClr val="tx2">
                    <a:lumMod val="20000"/>
                    <a:lumOff val="80000"/>
                    <a:alpha val="5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  <a:gs pos="90000">
                  <a:schemeClr val="tx2">
                    <a:lumMod val="20000"/>
                    <a:lumOff val="80000"/>
                    <a:alpha val="55000"/>
                  </a:schemeClr>
                </a:gs>
              </a:gsLst>
              <a:lin ang="54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12" y="542547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n>
                  <a:solidFill>
                    <a:schemeClr val="tx1">
                      <a:lumMod val="50000"/>
                      <a:lumOff val="50000"/>
                      <a:alpha val="3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Wireless Communication System Laboratory</a:t>
            </a:r>
          </a:p>
          <a:p>
            <a:pPr algn="ctr"/>
            <a:r>
              <a:rPr lang="en-US" altLang="ko-KR" sz="1400" dirty="0" smtClean="0">
                <a:ln>
                  <a:solidFill>
                    <a:schemeClr val="tx1">
                      <a:lumMod val="50000"/>
                      <a:lumOff val="50000"/>
                      <a:alpha val="3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Electrical Engineering, Korea Advanced Institute of Science and Technology </a:t>
            </a:r>
            <a:endParaRPr lang="ko-KR" altLang="en-US" sz="1400" dirty="0">
              <a:ln>
                <a:solidFill>
                  <a:schemeClr val="tx1">
                    <a:lumMod val="50000"/>
                    <a:lumOff val="50000"/>
                    <a:alpha val="3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368" y="287136"/>
            <a:ext cx="6746136" cy="26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US" altLang="ko-KR" sz="11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Group meeting in UCSD</a:t>
            </a:r>
            <a:endParaRPr lang="ko-KR" altLang="en-US" sz="1100" dirty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976551" y="4120785"/>
            <a:ext cx="1190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n>
                  <a:solidFill>
                    <a:schemeClr val="accent1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Nov. 1</a:t>
            </a:r>
            <a:r>
              <a:rPr lang="en-US" altLang="ko-KR" sz="1400" baseline="30000" dirty="0" smtClean="0">
                <a:ln>
                  <a:solidFill>
                    <a:schemeClr val="accent1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ko-KR" sz="1400" dirty="0" smtClean="0">
                <a:ln>
                  <a:solidFill>
                    <a:schemeClr val="accent1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2012</a:t>
            </a:r>
            <a:endParaRPr lang="ko-KR" altLang="en-US" sz="1400" dirty="0">
              <a:ln>
                <a:solidFill>
                  <a:schemeClr val="accent1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267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Active user identification with </a:t>
            </a:r>
            <a:r>
              <a:rPr lang="en-US" altLang="ko-KR" dirty="0"/>
              <a:t>c</a:t>
            </a:r>
            <a:r>
              <a:rPr lang="en-US" altLang="ko-KR" dirty="0" smtClean="0"/>
              <a:t>ompressed sensing</a:t>
            </a:r>
          </a:p>
          <a:p>
            <a:pPr lvl="1"/>
            <a:r>
              <a:rPr lang="en-US" altLang="ko-KR" dirty="0" smtClean="0"/>
              <a:t>Active user </a:t>
            </a:r>
            <a:r>
              <a:rPr lang="en-US" altLang="ko-KR" dirty="0" err="1" smtClean="0"/>
              <a:t>sparsity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# of active users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&lt;&lt; total # of users </a:t>
            </a:r>
            <a:r>
              <a:rPr lang="en-US" altLang="ko-KR" i="1" dirty="0" smtClean="0"/>
              <a:t>k </a:t>
            </a:r>
          </a:p>
          <a:p>
            <a:pPr lvl="1"/>
            <a:r>
              <a:rPr lang="en-US" altLang="ko-KR" dirty="0" smtClean="0"/>
              <a:t>Similar to </a:t>
            </a:r>
            <a:r>
              <a:rPr lang="en-US" altLang="ko-KR" dirty="0"/>
              <a:t>s</a:t>
            </a:r>
            <a:r>
              <a:rPr lang="en-US" altLang="ko-KR" dirty="0" smtClean="0"/>
              <a:t>upport set recovery problem in compressed sensing</a:t>
            </a:r>
            <a:br>
              <a:rPr lang="en-US" altLang="ko-KR" dirty="0" smtClean="0"/>
            </a:br>
            <a:r>
              <a:rPr lang="en-US" altLang="ko-KR" sz="1600" dirty="0" smtClean="0"/>
              <a:t>[Jin, Kim, and </a:t>
            </a:r>
            <a:r>
              <a:rPr lang="en-US" altLang="ko-KR" sz="1600" dirty="0" err="1" smtClean="0"/>
              <a:t>Rao</a:t>
            </a:r>
            <a:r>
              <a:rPr lang="en-US" altLang="ko-KR" sz="1600" dirty="0" smtClean="0"/>
              <a:t>, 2011][Wainwright1, 2009], [Wainwright2, 2009]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work,</a:t>
            </a:r>
          </a:p>
          <a:p>
            <a:pPr lvl="1"/>
            <a:r>
              <a:rPr lang="en-US" altLang="ko-KR" dirty="0" smtClean="0"/>
              <a:t>Utilize compressed sensing </a:t>
            </a:r>
            <a:r>
              <a:rPr lang="en-US" altLang="ko-KR" dirty="0"/>
              <a:t>technique for efficient user identification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Propose distributed scheduling methods for improving system throughput</a:t>
            </a:r>
          </a:p>
          <a:p>
            <a:pPr lvl="1"/>
            <a:r>
              <a:rPr lang="en-US" altLang="ko-KR" dirty="0" smtClean="0"/>
              <a:t>Asymptotic system throughput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Motivation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2-2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 </a:t>
            </a:r>
            <a:r>
              <a:rPr lang="el-GR" altLang="ko-KR" sz="1800" i="1" dirty="0" smtClean="0"/>
              <a:t>β</a:t>
            </a:r>
            <a:r>
              <a:rPr lang="en-US" altLang="ko-KR" sz="1800" dirty="0" smtClean="0"/>
              <a:t>: probability that each user has a packet to transmit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i="1" dirty="0" smtClean="0"/>
              <a:t>α</a:t>
            </a:r>
            <a:r>
              <a:rPr lang="en-US" altLang="ko-KR" sz="1800" dirty="0" smtClean="0"/>
              <a:t> = </a:t>
            </a:r>
            <a:r>
              <a:rPr lang="en-US" altLang="ko-KR" sz="1800" i="1" dirty="0" smtClean="0"/>
              <a:t>m</a:t>
            </a:r>
            <a:r>
              <a:rPr lang="en-US" altLang="ko-KR" sz="1800" dirty="0" smtClean="0"/>
              <a:t>/</a:t>
            </a:r>
            <a:r>
              <a:rPr lang="en-US" altLang="ko-KR" sz="1800" i="1" dirty="0" smtClean="0"/>
              <a:t>k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System model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47417"/>
            <a:ext cx="7182569" cy="436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55763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"/>
    </mc:Choice>
    <mc:Fallback>
      <p:transition spd="slow" advTm="3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Received signal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If                is small enough, active users could be identified by CS technique.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After successful identification,  it is the same as multiple access channel. </a:t>
            </a:r>
          </a:p>
          <a:p>
            <a:pPr lvl="1"/>
            <a:endParaRPr lang="en-US" altLang="ko-KR" sz="1000" dirty="0" smtClean="0"/>
          </a:p>
          <a:p>
            <a:pPr lvl="1"/>
            <a:r>
              <a:rPr lang="en-US" altLang="ko-KR" dirty="0" smtClean="0"/>
              <a:t>Asymptotic system throughput</a:t>
            </a:r>
          </a:p>
          <a:p>
            <a:pPr lvl="1"/>
            <a:endParaRPr lang="en-US" altLang="ko-KR" dirty="0" smtClean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System Model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958230" y="1484784"/>
            <a:ext cx="7646218" cy="1289337"/>
            <a:chOff x="958230" y="1707615"/>
            <a:chExt cx="7646218" cy="12893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8230" y="1851631"/>
              <a:ext cx="2245618" cy="1101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11961" y="1707615"/>
              <a:ext cx="4392487" cy="128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491880" y="2161149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,where</a:t>
              </a:r>
              <a:endParaRPr lang="ko-KR" altLang="en-US" sz="20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79" y="3585884"/>
            <a:ext cx="2304257" cy="63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latex.codecogs.com/gif.latex?\dpi%7b300%7d%20\bg_white%20s=|\mathcal%7bS%7d|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3026364"/>
            <a:ext cx="720080" cy="25862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7" y="5195596"/>
            <a:ext cx="3528391" cy="5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sz="1000" dirty="0" smtClean="0"/>
          </a:p>
          <a:p>
            <a:r>
              <a:rPr lang="en-US" altLang="ko-KR" dirty="0" smtClean="0"/>
              <a:t>Conditions for successful identification (Lasso</a:t>
            </a:r>
            <a:r>
              <a:rPr lang="en-US" altLang="ko-KR" dirty="0"/>
              <a:t>) </a:t>
            </a:r>
            <a:r>
              <a:rPr lang="en-US" altLang="ko-KR" dirty="0" smtClean="0"/>
              <a:t>  </a:t>
            </a:r>
            <a:r>
              <a:rPr lang="en-US" altLang="ko-KR" sz="1800" dirty="0" smtClean="0"/>
              <a:t>[</a:t>
            </a:r>
            <a:r>
              <a:rPr lang="en-US" altLang="ko-KR" sz="1800" dirty="0"/>
              <a:t>Wainwright2, 2009]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# of transmitting users: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Minimum effective channel gain: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Need for </a:t>
            </a:r>
            <a:r>
              <a:rPr lang="en-US" altLang="ko-KR" dirty="0"/>
              <a:t>d</a:t>
            </a:r>
            <a:r>
              <a:rPr lang="en-US" altLang="ko-KR" dirty="0" smtClean="0"/>
              <a:t>istributed scheduling</a:t>
            </a:r>
          </a:p>
          <a:p>
            <a:pPr lvl="1"/>
            <a:r>
              <a:rPr lang="en-US" altLang="ko-KR" dirty="0" smtClean="0"/>
              <a:t>For the situation when </a:t>
            </a:r>
            <a:r>
              <a:rPr lang="el-GR" altLang="ko-KR" i="1" dirty="0" smtClean="0"/>
              <a:t>β</a:t>
            </a:r>
            <a:r>
              <a:rPr lang="en-US" altLang="ko-KR" dirty="0" smtClean="0"/>
              <a:t> is quite large to use Lasso</a:t>
            </a:r>
          </a:p>
          <a:p>
            <a:pPr lvl="1"/>
            <a:r>
              <a:rPr lang="en-US" altLang="ko-KR" i="1" dirty="0" smtClean="0"/>
              <a:t>s</a:t>
            </a:r>
            <a:r>
              <a:rPr lang="en-US" altLang="ko-KR" dirty="0" smtClean="0"/>
              <a:t> and </a:t>
            </a:r>
            <a:r>
              <a:rPr lang="en-US" altLang="ko-KR" i="1" dirty="0" err="1" smtClean="0"/>
              <a:t>v</a:t>
            </a:r>
            <a:r>
              <a:rPr lang="en-US" altLang="ko-KR" baseline="-25000" dirty="0" err="1" smtClean="0"/>
              <a:t>min</a:t>
            </a:r>
            <a:r>
              <a:rPr lang="en-US" altLang="ko-KR" dirty="0" smtClean="0"/>
              <a:t> have to be controlled for successful identification.</a:t>
            </a:r>
          </a:p>
          <a:p>
            <a:endParaRPr lang="en-US" altLang="ko-KR" dirty="0" smtClean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Active User Identification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2-4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http://latex.codecogs.com/gif.latex?\dpi%7b300%7d%20\bg_white%20v_%7b\min%7d%3Ec\lambda_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42660"/>
            <a:ext cx="1152128" cy="229358"/>
          </a:xfrm>
          <a:prstGeom prst="rect">
            <a:avLst/>
          </a:prstGeom>
          <a:noFill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4935" y="3188042"/>
            <a:ext cx="4899273" cy="42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 descr="http://latex.codecogs.com/gif.latex?\dpi%7b300%7d%20\bg_white%20s%3Cs_%7b\max%7d=\frac%7b\alpha%20k\left(1-\frac%7b1%7d%7b\phi%7d%20\right%20)%7d%7b2\log%20k%7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725006"/>
            <a:ext cx="2448271" cy="767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Random access probability </a:t>
            </a:r>
            <a:r>
              <a:rPr lang="en-US" altLang="ko-KR" i="1" dirty="0" smtClean="0"/>
              <a:t>q</a:t>
            </a:r>
          </a:p>
          <a:p>
            <a:pPr lvl="1"/>
            <a:r>
              <a:rPr lang="en-US" altLang="ko-KR" dirty="0" smtClean="0"/>
              <a:t># of transmitting users follows binomial distribution  ~ </a:t>
            </a:r>
            <a:r>
              <a:rPr lang="en-US" altLang="ko-KR" i="1" dirty="0" smtClean="0"/>
              <a:t>B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k</a:t>
            </a:r>
            <a:r>
              <a:rPr lang="en-US" altLang="ko-KR" dirty="0" smtClean="0"/>
              <a:t>, </a:t>
            </a:r>
            <a:r>
              <a:rPr lang="el-GR" altLang="ko-KR" i="1" dirty="0" smtClean="0"/>
              <a:t>β</a:t>
            </a:r>
            <a:r>
              <a:rPr lang="en-US" altLang="ko-KR" i="1" dirty="0" smtClean="0"/>
              <a:t>q</a:t>
            </a:r>
            <a:r>
              <a:rPr lang="en-US" altLang="ko-KR" dirty="0" smtClean="0"/>
              <a:t>)</a:t>
            </a:r>
            <a:endParaRPr lang="en-US" altLang="ko-KR" i="1" dirty="0" smtClean="0"/>
          </a:p>
          <a:p>
            <a:pPr lvl="1"/>
            <a:r>
              <a:rPr lang="en-US" altLang="ko-KR" dirty="0" smtClean="0"/>
              <a:t>Access probability maximizing asymptotic sum throughput: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sz="800" dirty="0"/>
          </a:p>
          <a:p>
            <a:pPr lvl="1"/>
            <a:r>
              <a:rPr lang="en-US" altLang="ko-KR" dirty="0" smtClean="0"/>
              <a:t>Maximum asymptotic throughput: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As </a:t>
            </a:r>
            <a:r>
              <a:rPr lang="en-US" altLang="ko-KR" i="1" dirty="0" smtClean="0"/>
              <a:t>k</a:t>
            </a:r>
            <a:r>
              <a:rPr lang="en-US" altLang="ko-KR" dirty="0" smtClean="0"/>
              <a:t> grows, throughput increases.</a:t>
            </a:r>
          </a:p>
          <a:p>
            <a:pPr lvl="1"/>
            <a:r>
              <a:rPr lang="en-US" altLang="ko-KR" dirty="0" smtClean="0"/>
              <a:t>Access probability and throughput are not functions of  </a:t>
            </a:r>
            <a:r>
              <a:rPr lang="el-GR" altLang="ko-KR" i="1" dirty="0" smtClean="0"/>
              <a:t>β</a:t>
            </a:r>
            <a:r>
              <a:rPr lang="en-US" altLang="ko-KR" dirty="0" smtClean="0"/>
              <a:t>.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Distributed Random Scheduling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2-5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81" name="Picture 13" descr="http://latex.codecogs.com/gif.latex?\large%20\dpi%7b200%7d%20\bg_white%20\begin%7balign%7d%20q%5e*&amp;=\lim_%7bk\rightarrow%20\infty%7d\underset%7b0%3Cq%3C1%7d%7b\arg\max%7d~%20\mathbb%7bE%7d\left%5b%20\mathbf%7b1%7d\!\left(\mathcal%7bS%7d=\hat%7b\mathcal%7bS%7d%7d%20\right%20)\cdot%20\log\left(1+||\mathbf%7bv%7d||%5e2_2P%20\right%20)%20\right%20%5d\nonumber\\%20&amp;=%20\frac%7b1%7d%7bkP%7de%5e%7bW\left(\frac%7b\alpha%20k%20P%5e2%7d%7b2c%5e2\phi\log%20k%7d%20\right%20)%7d\nonumber%20\end%7balign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2338159"/>
            <a:ext cx="4824536" cy="1029385"/>
          </a:xfrm>
          <a:prstGeom prst="rect">
            <a:avLst/>
          </a:prstGeom>
          <a:noFill/>
        </p:spPr>
      </p:pic>
      <p:pic>
        <p:nvPicPr>
          <p:cNvPr id="32783" name="Picture 15" descr="http://latex.codecogs.com/gif.latex?\large%20\dpi%7b200%7d%20\bg_white%20\begin%7balign%7d%20T_r(q%5e*)&amp;=%7bW\!\left(\frac%7b\alpha%20k%20P%5e2%7d%7b2c%5e2\phi\log%20k%7d%20\right%20)%7d-1\nonumber%20\end%7balign%7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20277"/>
            <a:ext cx="2664295" cy="532859"/>
          </a:xfrm>
          <a:prstGeom prst="rect">
            <a:avLst/>
          </a:prstGeom>
          <a:noFill/>
        </p:spPr>
      </p:pic>
      <p:pic>
        <p:nvPicPr>
          <p:cNvPr id="3278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691660"/>
            <a:ext cx="3312368" cy="32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Importance of channel condition</a:t>
            </a:r>
          </a:p>
          <a:p>
            <a:pPr lvl="1"/>
            <a:r>
              <a:rPr lang="en-US" altLang="ko-KR" dirty="0" smtClean="0"/>
              <a:t>For the higher rates </a:t>
            </a:r>
          </a:p>
          <a:p>
            <a:pPr lvl="1"/>
            <a:r>
              <a:rPr lang="en-US" altLang="ko-KR" dirty="0" smtClean="0"/>
              <a:t>For the reliable user identification</a:t>
            </a:r>
            <a:endParaRPr lang="en-US" altLang="ko-KR" dirty="0"/>
          </a:p>
          <a:p>
            <a:pPr lvl="1"/>
            <a:endParaRPr lang="en-US" altLang="ko-KR" sz="800" dirty="0" smtClean="0"/>
          </a:p>
          <a:p>
            <a:r>
              <a:rPr lang="en-US" altLang="ko-KR" dirty="0" smtClean="0"/>
              <a:t>Only the users who have channel gain |</a:t>
            </a:r>
            <a:r>
              <a:rPr lang="en-US" altLang="ko-KR" i="1" dirty="0" smtClean="0"/>
              <a:t>h</a:t>
            </a:r>
            <a:r>
              <a:rPr lang="en-US" altLang="ko-KR" i="1" baseline="-25000" dirty="0" smtClean="0"/>
              <a:t>i</a:t>
            </a:r>
            <a:r>
              <a:rPr lang="en-US" altLang="ko-KR" dirty="0" smtClean="0"/>
              <a:t>|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&gt;</a:t>
            </a:r>
            <a:r>
              <a:rPr lang="el-GR" altLang="ko-KR" i="1" dirty="0" smtClean="0"/>
              <a:t>τ</a:t>
            </a:r>
            <a:r>
              <a:rPr lang="en-US" altLang="ko-KR" baseline="30000" dirty="0" smtClean="0"/>
              <a:t>*</a:t>
            </a:r>
            <a:r>
              <a:rPr lang="en-US" altLang="ko-KR" dirty="0" smtClean="0"/>
              <a:t> transmit.</a:t>
            </a:r>
          </a:p>
          <a:p>
            <a:pPr lvl="1"/>
            <a:r>
              <a:rPr lang="en-US" altLang="ko-KR" dirty="0" smtClean="0"/>
              <a:t>Threshold maximizing asymptotic throughput: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Maximum asymptotic throughput: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sz="800" dirty="0" smtClean="0"/>
          </a:p>
          <a:p>
            <a:pPr lvl="1"/>
            <a:r>
              <a:rPr lang="en-US" altLang="ko-KR" dirty="0" smtClean="0"/>
              <a:t>As </a:t>
            </a:r>
            <a:r>
              <a:rPr lang="en-US" altLang="ko-KR" i="1" dirty="0" smtClean="0"/>
              <a:t>k</a:t>
            </a:r>
            <a:r>
              <a:rPr lang="en-US" altLang="ko-KR" dirty="0" smtClean="0"/>
              <a:t> grows, throughput increases</a:t>
            </a:r>
          </a:p>
          <a:p>
            <a:pPr lvl="1"/>
            <a:r>
              <a:rPr lang="en-US" altLang="ko-KR" dirty="0" smtClean="0"/>
              <a:t>Both threshold and throughput are functions of </a:t>
            </a:r>
            <a:r>
              <a:rPr lang="el-GR" altLang="ko-KR" i="1" dirty="0" smtClean="0"/>
              <a:t>β</a:t>
            </a:r>
            <a:r>
              <a:rPr lang="en-US" altLang="ko-KR" dirty="0" smtClean="0"/>
              <a:t>.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Thresholding</a:t>
              </a:r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based Distributed Scheduling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2-6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latex.codecogs.com/gif.latex?\large%20\dpi%7b200%7d%20\bg_white%20\begin%7balign%7d%20\tau%5e*=\log\left(%20\frac%7b2\beta\log%20k%7d%7b\alpha\left(1-\frac%7b1%7d%7b\phi%7d%20\right%20)%7d%20\right%20)\nonumber%20\end%7balign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068960"/>
            <a:ext cx="2160240" cy="847042"/>
          </a:xfrm>
          <a:prstGeom prst="rect">
            <a:avLst/>
          </a:prstGeom>
          <a:noFill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437112"/>
            <a:ext cx="4752528" cy="8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pPr lvl="1"/>
            <a:r>
              <a:rPr lang="en-US" altLang="ko-KR" i="1" dirty="0" smtClean="0"/>
              <a:t>k</a:t>
            </a:r>
            <a:r>
              <a:rPr lang="en-US" altLang="ko-KR" dirty="0" smtClean="0"/>
              <a:t>=2048, </a:t>
            </a:r>
            <a:r>
              <a:rPr lang="el-GR" altLang="ko-KR" i="1" dirty="0" smtClean="0"/>
              <a:t>α</a:t>
            </a:r>
            <a:r>
              <a:rPr lang="en-US" altLang="ko-KR" dirty="0" smtClean="0"/>
              <a:t>=</a:t>
            </a:r>
            <a:r>
              <a:rPr lang="el-GR" altLang="ko-KR" i="1" dirty="0" smtClean="0"/>
              <a:t>β</a:t>
            </a:r>
            <a:r>
              <a:rPr lang="en-US" altLang="ko-KR" dirty="0" smtClean="0"/>
              <a:t>=0.5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Simulation Results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2-7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13982"/>
            <a:ext cx="4377690" cy="346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3" y="2413982"/>
            <a:ext cx="4464496" cy="338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텍스트 개체 틀 1"/>
          <p:cNvSpPr txBox="1">
            <a:spLocks/>
          </p:cNvSpPr>
          <p:nvPr/>
        </p:nvSpPr>
        <p:spPr>
          <a:xfrm>
            <a:off x="323528" y="1909926"/>
            <a:ext cx="3456384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altLang="ko-KR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Distributed random scheduling</a:t>
            </a:r>
            <a:endParaRPr kumimoji="0" lang="en-US" altLang="ko-KR" b="0" i="0" u="none" strike="noStrike" kern="1200" cap="none" spc="0" normalizeH="0" baseline="0" noProof="0" dirty="0" smtClean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텍스트 개체 틀 1"/>
          <p:cNvSpPr txBox="1">
            <a:spLocks/>
          </p:cNvSpPr>
          <p:nvPr/>
        </p:nvSpPr>
        <p:spPr>
          <a:xfrm>
            <a:off x="4572000" y="1909926"/>
            <a:ext cx="4536504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altLang="ko-KR" dirty="0" err="1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Thresholding</a:t>
            </a:r>
            <a:r>
              <a:rPr lang="en-US" altLang="ko-KR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based distributed scheduling</a:t>
            </a:r>
            <a:endParaRPr kumimoji="0" lang="en-US" altLang="ko-KR" b="0" i="0" u="none" strike="noStrike" kern="1200" cap="none" spc="0" normalizeH="0" baseline="0" noProof="0" dirty="0" smtClean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텍스트 개체 틀 1"/>
          <p:cNvSpPr txBox="1">
            <a:spLocks/>
          </p:cNvSpPr>
          <p:nvPr/>
        </p:nvSpPr>
        <p:spPr>
          <a:xfrm>
            <a:off x="1331640" y="5805264"/>
            <a:ext cx="2376264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Random access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probability </a:t>
            </a:r>
            <a:endParaRPr kumimoji="0" lang="en-US" altLang="ko-KR" sz="1400" b="0" i="0" u="none" strike="noStrike" kern="1200" cap="none" spc="0" normalizeH="0" baseline="0" noProof="0" dirty="0" smtClean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텍스트 개체 틀 1"/>
          <p:cNvSpPr txBox="1">
            <a:spLocks/>
          </p:cNvSpPr>
          <p:nvPr/>
        </p:nvSpPr>
        <p:spPr>
          <a:xfrm>
            <a:off x="6372200" y="5733256"/>
            <a:ext cx="1008112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Threshold</a:t>
            </a:r>
          </a:p>
        </p:txBody>
      </p:sp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pPr lvl="1"/>
            <a:r>
              <a:rPr lang="el-GR" altLang="ko-KR" i="1" dirty="0" smtClean="0"/>
              <a:t>α</a:t>
            </a:r>
            <a:r>
              <a:rPr lang="en-US" altLang="ko-KR" dirty="0" smtClean="0"/>
              <a:t>=</a:t>
            </a:r>
            <a:r>
              <a:rPr lang="el-GR" altLang="ko-KR" i="1" dirty="0" smtClean="0"/>
              <a:t>β</a:t>
            </a:r>
            <a:r>
              <a:rPr lang="en-US" altLang="ko-KR" dirty="0" smtClean="0"/>
              <a:t>=0.5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Simulation Results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2-7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텍스트 개체 틀 1"/>
          <p:cNvSpPr txBox="1">
            <a:spLocks/>
          </p:cNvSpPr>
          <p:nvPr/>
        </p:nvSpPr>
        <p:spPr>
          <a:xfrm>
            <a:off x="1872208" y="1628800"/>
            <a:ext cx="7740352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altLang="ko-KR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Random scheduling with </a:t>
            </a:r>
            <a:r>
              <a:rPr lang="en-US" altLang="ko-KR" i="1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ko-KR" baseline="3000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ko-KR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Threshold scheduling with </a:t>
            </a:r>
            <a:r>
              <a:rPr lang="el-GR" altLang="ko-KR" i="1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ko-KR" baseline="3000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ko-KR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altLang="ko-KR" b="0" i="0" u="none" strike="noStrike" kern="1200" cap="none" spc="0" normalizeH="0" baseline="0" noProof="0" dirty="0" smtClean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8985" y="2009738"/>
            <a:ext cx="5367311" cy="429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텍스트 개체 틀 1"/>
          <p:cNvSpPr txBox="1">
            <a:spLocks/>
          </p:cNvSpPr>
          <p:nvPr/>
        </p:nvSpPr>
        <p:spPr>
          <a:xfrm>
            <a:off x="4139952" y="6237312"/>
            <a:ext cx="1440160" cy="2880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0000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Total # of users</a:t>
            </a:r>
          </a:p>
        </p:txBody>
      </p:sp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7"/>
          <p:cNvGrpSpPr/>
          <p:nvPr/>
        </p:nvGrpSpPr>
        <p:grpSpPr>
          <a:xfrm>
            <a:off x="218111" y="2060848"/>
            <a:ext cx="8818385" cy="1323439"/>
            <a:chOff x="607866" y="1659427"/>
            <a:chExt cx="6096659" cy="1323439"/>
          </a:xfrm>
        </p:grpSpPr>
        <p:grpSp>
          <p:nvGrpSpPr>
            <p:cNvPr id="3" name="그룹 33"/>
            <p:cNvGrpSpPr/>
            <p:nvPr/>
          </p:nvGrpSpPr>
          <p:grpSpPr>
            <a:xfrm>
              <a:off x="607866" y="1729733"/>
              <a:ext cx="403624" cy="572636"/>
              <a:chOff x="965056" y="2428868"/>
              <a:chExt cx="403624" cy="572636"/>
            </a:xfrm>
          </p:grpSpPr>
          <p:cxnSp>
            <p:nvCxnSpPr>
              <p:cNvPr id="31" name="직선 연결선 30"/>
              <p:cNvCxnSpPr/>
              <p:nvPr/>
            </p:nvCxnSpPr>
            <p:spPr>
              <a:xfrm rot="5400000" flipH="1" flipV="1">
                <a:off x="1142976" y="2787190"/>
                <a:ext cx="428628" cy="0"/>
              </a:xfrm>
              <a:prstGeom prst="line">
                <a:avLst/>
              </a:prstGeom>
              <a:ln w="12700">
                <a:gradFill>
                  <a:gsLst>
                    <a:gs pos="2500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0"/>
                </a:gradFill>
              </a:ln>
              <a:effectLst>
                <a:outerShdw blurRad="25400" dist="12700" dir="1200000" algn="l" rotWithShape="0">
                  <a:schemeClr val="bg1">
                    <a:alpha val="37000"/>
                  </a:scheme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965056" y="2428868"/>
                <a:ext cx="4036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altLang="ko-KR" sz="2000" baseline="30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rd</a:t>
                </a:r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ko-KR" altLang="en-US" sz="2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1102739" y="1659427"/>
              <a:ext cx="560178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40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Support Set Recovery </a:t>
              </a:r>
            </a:p>
            <a:p>
              <a:r>
                <a:rPr lang="en-US" altLang="ko-KR" sz="40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with Unknown </a:t>
              </a:r>
              <a:r>
                <a:rPr lang="en-US" altLang="ko-KR" sz="40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r>
                <a:rPr lang="en-US" altLang="ko-KR" sz="40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ko-KR" altLang="en-US" sz="40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6740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39"/>
    </mc:Choice>
    <mc:Fallback>
      <p:transition spd="slow" advTm="23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Motivation</a:t>
            </a:r>
          </a:p>
          <a:p>
            <a:pPr lvl="1"/>
            <a:r>
              <a:rPr lang="en-US" altLang="ko-KR" dirty="0" smtClean="0"/>
              <a:t>Literature has assumed that </a:t>
            </a:r>
            <a:r>
              <a:rPr lang="en-US" altLang="ko-KR" dirty="0" err="1" smtClean="0"/>
              <a:t>sparsity</a:t>
            </a:r>
            <a:r>
              <a:rPr lang="en-US" altLang="ko-KR" dirty="0" smtClean="0"/>
              <a:t> level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is known.</a:t>
            </a:r>
          </a:p>
          <a:p>
            <a:pPr lvl="1"/>
            <a:r>
              <a:rPr lang="en-US" altLang="ko-KR" dirty="0" smtClean="0"/>
              <a:t>Hard to know exact value of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in advance</a:t>
            </a:r>
          </a:p>
          <a:p>
            <a:pPr lvl="1"/>
            <a:r>
              <a:rPr lang="en-US" altLang="ko-KR" dirty="0" smtClean="0"/>
              <a:t>Unknown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would be a serious problem in support set recovery.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dirty="0" smtClean="0"/>
              <a:t>Support set recovery problem with unknown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may have different characteristics.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Ongoing work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Information theoretic limits on support set recovery with unknown </a:t>
            </a:r>
            <a:r>
              <a:rPr lang="en-US" altLang="ko-KR" i="1" dirty="0" smtClean="0"/>
              <a:t>s</a:t>
            </a:r>
          </a:p>
          <a:p>
            <a:pPr lvl="1"/>
            <a:r>
              <a:rPr lang="en-US" altLang="ko-KR" dirty="0" smtClean="0"/>
              <a:t>Practical support set recovery methods with unknown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Support Set Recovery with Unknown </a:t>
              </a:r>
              <a:r>
                <a:rPr lang="en-US" altLang="ko-KR" sz="28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3-1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827584" y="1700808"/>
            <a:ext cx="7560840" cy="461665"/>
            <a:chOff x="1643042" y="2191400"/>
            <a:chExt cx="7560840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128594" y="2191400"/>
              <a:ext cx="7075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 to Compressed Sensing</a:t>
              </a:r>
              <a:endParaRPr lang="ko-KR" altLang="en-US" sz="3200" dirty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 rot="5400000" flipH="1" flipV="1">
              <a:off x="1909670" y="2425970"/>
              <a:ext cx="324000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643042" y="2195090"/>
              <a:ext cx="4299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ko-KR" sz="1600" baseline="30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ko-KR" altLang="en-US" sz="1600" dirty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827584" y="2594492"/>
            <a:ext cx="6984776" cy="834508"/>
            <a:chOff x="1643042" y="2866550"/>
            <a:chExt cx="6984776" cy="834508"/>
          </a:xfrm>
        </p:grpSpPr>
        <p:sp>
          <p:nvSpPr>
            <p:cNvPr id="7" name="TextBox 6"/>
            <p:cNvSpPr txBox="1"/>
            <p:nvPr/>
          </p:nvSpPr>
          <p:spPr>
            <a:xfrm>
              <a:off x="2151019" y="2870061"/>
              <a:ext cx="64767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r>
                <a:rPr lang="en-US" altLang="ko-KR" sz="2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Controlled Random Multiple Access with Compressed Sensing</a:t>
              </a:r>
              <a:endParaRPr lang="ko-KR" altLang="en-US" sz="2400" dirty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5400000" flipH="1" flipV="1">
              <a:off x="1909670" y="3104631"/>
              <a:ext cx="324000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1643042" y="2866550"/>
              <a:ext cx="4764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ko-KR" sz="1600" baseline="30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nd</a:t>
              </a:r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ko-KR" altLang="en-US" sz="1600" dirty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827584" y="3966155"/>
            <a:ext cx="7560840" cy="461665"/>
            <a:chOff x="1643042" y="3548722"/>
            <a:chExt cx="7560840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2151019" y="3548722"/>
              <a:ext cx="70528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Support Set Recovery with Unknown </a:t>
              </a:r>
              <a:r>
                <a:rPr lang="en-US" altLang="ko-KR" sz="24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r>
                <a:rPr lang="en-US" altLang="ko-KR" sz="2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ko-KR" altLang="en-US" sz="24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 rot="5400000" flipH="1" flipV="1">
              <a:off x="1909670" y="3783292"/>
              <a:ext cx="324000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직사각형 16"/>
            <p:cNvSpPr/>
            <p:nvPr/>
          </p:nvSpPr>
          <p:spPr>
            <a:xfrm>
              <a:off x="1643042" y="3552412"/>
              <a:ext cx="4523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ko-KR" sz="1600" baseline="30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rd</a:t>
              </a:r>
              <a:r>
                <a:rPr lang="en-US" altLang="ko-KR" sz="16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ko-KR" altLang="en-US" sz="1600" dirty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467544" y="76470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ko-KR" altLang="en-US" sz="3200" dirty="0">
              <a:ln>
                <a:solidFill>
                  <a:schemeClr val="tx1">
                    <a:lumMod val="75000"/>
                    <a:lumOff val="25000"/>
                    <a:alpha val="17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8952" y="260648"/>
            <a:ext cx="2897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Contents | Stuffs </a:t>
            </a:r>
            <a:r>
              <a:rPr lang="en-US" altLang="ko-KR" sz="1100" dirty="0" smtClean="0">
                <a:ln>
                  <a:solidFill>
                    <a:schemeClr val="tx1">
                      <a:lumMod val="75000"/>
                      <a:lumOff val="25000"/>
                      <a:alpha val="3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discussed in this presentation</a:t>
            </a:r>
            <a:endParaRPr lang="ko-KR" altLang="en-US" sz="1100" dirty="0">
              <a:ln>
                <a:solidFill>
                  <a:schemeClr val="tx1">
                    <a:lumMod val="75000"/>
                    <a:lumOff val="25000"/>
                    <a:alpha val="30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610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8"/>
    </mc:Choice>
    <mc:Fallback>
      <p:transition spd="slow" advTm="14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2132856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5400" dirty="0" smtClean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ko-KR" altLang="en-US" sz="5400" dirty="0">
              <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5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pPr marL="457200" lvl="1" indent="0">
              <a:buNone/>
            </a:pPr>
            <a:endParaRPr lang="en-US" altLang="ko-KR" dirty="0"/>
          </a:p>
          <a:p>
            <a:pPr marL="57150" indent="0">
              <a:buNone/>
            </a:pPr>
            <a:r>
              <a:rPr lang="en-US" altLang="ko-KR" sz="1200" dirty="0" smtClean="0"/>
              <a:t>[Wu and Chen, 1998] W. Wu and K. Chen, “Identification of active users in synchronous CDMA multiuser detection,” </a:t>
            </a:r>
            <a:r>
              <a:rPr lang="en-US" altLang="ko-KR" sz="1200" i="1" dirty="0" smtClean="0"/>
              <a:t>IEEE J. Select. Areas </a:t>
            </a:r>
            <a:r>
              <a:rPr lang="en-US" altLang="ko-KR" sz="1200" i="1" dirty="0" err="1" smtClean="0"/>
              <a:t>Commun</a:t>
            </a:r>
            <a:r>
              <a:rPr lang="en-US" altLang="ko-KR" sz="1200" i="1" dirty="0" smtClean="0"/>
              <a:t>.</a:t>
            </a:r>
            <a:r>
              <a:rPr lang="en-US" altLang="ko-KR" sz="1200" dirty="0" smtClean="0"/>
              <a:t>, vol. 16, no. 9, pp. 1723-1735, Dec. 1998.</a:t>
            </a:r>
          </a:p>
          <a:p>
            <a:pPr marL="57150" indent="0">
              <a:buNone/>
            </a:pPr>
            <a:r>
              <a:rPr lang="en-US" altLang="ko-KR" sz="1200" dirty="0" smtClean="0"/>
              <a:t>[Lin and Lim, 2004] D. D. Lin and T. J. Lim, “subspace-based active user identification for a collision-free slotted ad hoc network,” </a:t>
            </a:r>
            <a:r>
              <a:rPr lang="en-US" altLang="ko-KR" sz="1200" i="1" dirty="0" smtClean="0"/>
              <a:t>IEEE Trans. </a:t>
            </a:r>
            <a:r>
              <a:rPr lang="en-US" altLang="ko-KR" sz="1200" i="1" dirty="0" err="1" smtClean="0"/>
              <a:t>Commun</a:t>
            </a:r>
            <a:r>
              <a:rPr lang="en-US" altLang="ko-KR" sz="1200" dirty="0" smtClean="0"/>
              <a:t>., vol. 52, no. 4, pp. 612-621, Apr. 2004.</a:t>
            </a:r>
          </a:p>
          <a:p>
            <a:pPr marL="57150" indent="0">
              <a:buNone/>
            </a:pPr>
            <a:r>
              <a:rPr lang="en-US" altLang="ko-KR" sz="1200" dirty="0" smtClean="0"/>
              <a:t>[Jin, Kim, and </a:t>
            </a:r>
            <a:r>
              <a:rPr lang="en-US" altLang="ko-KR" sz="1200" dirty="0" err="1" smtClean="0"/>
              <a:t>Rao</a:t>
            </a:r>
            <a:r>
              <a:rPr lang="en-US" altLang="ko-KR" sz="1200" dirty="0" smtClean="0"/>
              <a:t>, 2011] Y. Jin, Y. H. Kim, B. D. </a:t>
            </a:r>
            <a:r>
              <a:rPr lang="en-US" altLang="ko-KR" sz="1200" dirty="0" err="1" smtClean="0"/>
              <a:t>Rao</a:t>
            </a:r>
            <a:r>
              <a:rPr lang="en-US" altLang="ko-KR" sz="1200" dirty="0" smtClean="0"/>
              <a:t> “Limits on support recovery of sparse signals via multiple-access communication techniques,”  IEEE Trans. Inf. Theory,  vol. 57, no. 12, pp. 7877-7892, Dec. 2011. </a:t>
            </a:r>
          </a:p>
          <a:p>
            <a:pPr marL="57150" indent="0">
              <a:buNone/>
            </a:pPr>
            <a:r>
              <a:rPr lang="en-US" altLang="ko-KR" sz="1200" dirty="0" smtClean="0"/>
              <a:t>[Wainwright1, 2009] M. J. Wainwright, “Information-theoretic limits on </a:t>
            </a:r>
            <a:r>
              <a:rPr lang="en-US" altLang="ko-KR" sz="1200" dirty="0" err="1" smtClean="0"/>
              <a:t>sparsity</a:t>
            </a:r>
            <a:r>
              <a:rPr lang="en-US" altLang="ko-KR" sz="1200" dirty="0" smtClean="0"/>
              <a:t> recovery in the high-dimensional and noisy setting,” IEEE Trans. Inf. Theory, vol. 55, no. 12, pp. 5728-5741, Dec. 2009. </a:t>
            </a:r>
          </a:p>
          <a:p>
            <a:pPr marL="57150" indent="0">
              <a:buNone/>
            </a:pPr>
            <a:r>
              <a:rPr lang="en-US" altLang="ko-KR" sz="1200" dirty="0" smtClean="0"/>
              <a:t>[Wainwright2, 2009] </a:t>
            </a:r>
            <a:r>
              <a:rPr lang="en-US" altLang="ko-KR" sz="1200" dirty="0"/>
              <a:t>M. J. </a:t>
            </a:r>
            <a:r>
              <a:rPr lang="en-US" altLang="ko-KR" sz="1200" dirty="0" smtClean="0"/>
              <a:t>Wainwright, “Sharp thresholds for high-dimensional and noisy </a:t>
            </a:r>
            <a:r>
              <a:rPr lang="en-US" altLang="ko-KR" sz="1200" dirty="0" err="1" smtClean="0"/>
              <a:t>sparsity</a:t>
            </a:r>
            <a:r>
              <a:rPr lang="en-US" altLang="ko-KR" sz="1200" dirty="0" smtClean="0"/>
              <a:t> recovery using l1-constrained quadratic programming (Lasso),” vol. 55, no. 5, pp. 2183-2202, May 2009.</a:t>
            </a:r>
          </a:p>
          <a:p>
            <a:pPr marL="57150" indent="0">
              <a:buNone/>
            </a:pPr>
            <a:endParaRPr lang="en-US" altLang="ko-KR" sz="1200" dirty="0"/>
          </a:p>
          <a:p>
            <a:pPr marL="57150" indent="0">
              <a:buNone/>
            </a:pPr>
            <a:endParaRPr lang="en-US" altLang="ko-KR" sz="1200" dirty="0"/>
          </a:p>
        </p:txBody>
      </p:sp>
      <p:grpSp>
        <p:nvGrpSpPr>
          <p:cNvPr id="3" name="그룹 26"/>
          <p:cNvGrpSpPr/>
          <p:nvPr/>
        </p:nvGrpSpPr>
        <p:grpSpPr>
          <a:xfrm>
            <a:off x="397361" y="548679"/>
            <a:ext cx="8423111" cy="523220"/>
            <a:chOff x="791565" y="1672127"/>
            <a:chExt cx="8423111" cy="543113"/>
          </a:xfrm>
        </p:grpSpPr>
        <p:grpSp>
          <p:nvGrpSpPr>
            <p:cNvPr id="4" name="그룹 33"/>
            <p:cNvGrpSpPr/>
            <p:nvPr/>
          </p:nvGrpSpPr>
          <p:grpSpPr>
            <a:xfrm>
              <a:off x="791565" y="1739160"/>
              <a:ext cx="265098" cy="383374"/>
              <a:chOff x="1148755" y="2438295"/>
              <a:chExt cx="265098" cy="383374"/>
            </a:xfrm>
          </p:grpSpPr>
          <p:cxnSp>
            <p:nvCxnSpPr>
              <p:cNvPr id="6" name="직선 연결선 5"/>
              <p:cNvCxnSpPr/>
              <p:nvPr/>
            </p:nvCxnSpPr>
            <p:spPr>
              <a:xfrm rot="5400000" flipH="1" flipV="1">
                <a:off x="1265632" y="2650799"/>
                <a:ext cx="296441" cy="0"/>
              </a:xfrm>
              <a:prstGeom prst="line">
                <a:avLst/>
              </a:prstGeom>
              <a:ln w="12700">
                <a:gradFill>
                  <a:gsLst>
                    <a:gs pos="2500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0"/>
                </a:gradFill>
              </a:ln>
              <a:effectLst>
                <a:outerShdw blurRad="25400" dist="12700" dir="1200000" algn="l" rotWithShape="0">
                  <a:schemeClr val="bg1">
                    <a:alpha val="37000"/>
                  </a:scheme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직사각형 6"/>
              <p:cNvSpPr/>
              <p:nvPr/>
            </p:nvSpPr>
            <p:spPr>
              <a:xfrm>
                <a:off x="1148755" y="2438295"/>
                <a:ext cx="184730" cy="383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ko-KR" altLang="en-US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References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663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107503" y="2060848"/>
            <a:ext cx="8928993" cy="1446550"/>
            <a:chOff x="531396" y="1659427"/>
            <a:chExt cx="6173129" cy="1446550"/>
          </a:xfrm>
        </p:grpSpPr>
        <p:grpSp>
          <p:nvGrpSpPr>
            <p:cNvPr id="29" name="그룹 33"/>
            <p:cNvGrpSpPr/>
            <p:nvPr/>
          </p:nvGrpSpPr>
          <p:grpSpPr>
            <a:xfrm>
              <a:off x="531396" y="1729733"/>
              <a:ext cx="556563" cy="572636"/>
              <a:chOff x="888586" y="2428868"/>
              <a:chExt cx="556563" cy="572636"/>
            </a:xfrm>
          </p:grpSpPr>
          <p:cxnSp>
            <p:nvCxnSpPr>
              <p:cNvPr id="31" name="직선 연결선 30"/>
              <p:cNvCxnSpPr/>
              <p:nvPr/>
            </p:nvCxnSpPr>
            <p:spPr>
              <a:xfrm rot="5400000" flipH="1" flipV="1">
                <a:off x="1142976" y="2787190"/>
                <a:ext cx="428628" cy="0"/>
              </a:xfrm>
              <a:prstGeom prst="line">
                <a:avLst/>
              </a:prstGeom>
              <a:ln w="12700">
                <a:gradFill>
                  <a:gsLst>
                    <a:gs pos="2500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0"/>
                </a:gradFill>
              </a:ln>
              <a:effectLst>
                <a:outerShdw blurRad="25400" dist="12700" dir="1200000" algn="l" rotWithShape="0">
                  <a:schemeClr val="bg1">
                    <a:alpha val="37000"/>
                  </a:scheme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888586" y="2428868"/>
                <a:ext cx="5565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altLang="ko-KR" sz="2000" baseline="30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st</a:t>
                </a:r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ko-KR" altLang="en-US" sz="2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1102739" y="1659427"/>
              <a:ext cx="5601786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4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 to</a:t>
              </a:r>
            </a:p>
            <a:p>
              <a:r>
                <a:rPr lang="en-US" altLang="ko-KR" sz="44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Compressed Sensing</a:t>
              </a:r>
              <a:endParaRPr lang="ko-KR" altLang="en-US" sz="44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6740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39"/>
    </mc:Choice>
    <mc:Fallback>
      <p:transition spd="slow" advTm="23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Characteristic of natural signals</a:t>
            </a:r>
          </a:p>
          <a:p>
            <a:pPr lvl="1"/>
            <a:r>
              <a:rPr lang="en-US" altLang="ko-KR" dirty="0" smtClean="0"/>
              <a:t> Sparse or compressible representation in a certain basis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Transform coding</a:t>
            </a:r>
          </a:p>
          <a:p>
            <a:pPr lvl="1"/>
            <a:r>
              <a:rPr lang="en-US" altLang="ko-KR" dirty="0" smtClean="0"/>
              <a:t>Sampling &amp; Transforming → Taking only a few significant coefficients</a:t>
            </a:r>
            <a:br>
              <a:rPr lang="en-US" altLang="ko-KR" dirty="0" smtClean="0"/>
            </a:br>
            <a:r>
              <a:rPr lang="en-US" altLang="ko-KR" dirty="0" smtClean="0"/>
              <a:t>e.g. JPEG, MPEG, MP3, …</a:t>
            </a:r>
            <a:endParaRPr lang="en-US" altLang="ko-KR" dirty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Compression Exploiting Signal </a:t>
              </a:r>
              <a:r>
                <a:rPr lang="en-US" altLang="ko-KR" sz="28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1-1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3573016"/>
            <a:ext cx="59055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Compressed sensing (CS)</a:t>
            </a:r>
            <a:endParaRPr lang="en-US" altLang="ko-KR" sz="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Directly </a:t>
            </a:r>
            <a:r>
              <a:rPr lang="en-US" altLang="ko-KR" dirty="0" smtClean="0"/>
              <a:t>sense </a:t>
            </a:r>
            <a:r>
              <a:rPr lang="en-US" altLang="ko-KR" dirty="0"/>
              <a:t>data in a compressed </a:t>
            </a:r>
            <a:r>
              <a:rPr lang="en-US" altLang="ko-KR" dirty="0" smtClean="0"/>
              <a:t>form </a:t>
            </a:r>
            <a:r>
              <a:rPr lang="en-US" altLang="ko-KR" b="1" dirty="0" smtClean="0"/>
              <a:t>y</a:t>
            </a:r>
            <a:endParaRPr lang="en-US" altLang="ko-KR" b="1" dirty="0"/>
          </a:p>
          <a:p>
            <a:pPr lvl="1"/>
            <a:r>
              <a:rPr lang="en-US" altLang="ko-KR" dirty="0"/>
              <a:t>Large reduction in sampling and computation costs for sensing </a:t>
            </a:r>
            <a:r>
              <a:rPr lang="en-US" altLang="ko-KR" dirty="0" smtClean="0"/>
              <a:t>signal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Recovery</a:t>
            </a:r>
          </a:p>
          <a:p>
            <a:pPr lvl="1"/>
            <a:r>
              <a:rPr lang="en-US" altLang="ko-KR" dirty="0" smtClean="0"/>
              <a:t>Given </a:t>
            </a:r>
            <a:r>
              <a:rPr lang="en-US" altLang="ko-KR" b="1" dirty="0" smtClean="0"/>
              <a:t>A</a:t>
            </a:r>
            <a:r>
              <a:rPr lang="en-US" altLang="ko-KR" dirty="0" smtClean="0"/>
              <a:t> and </a:t>
            </a:r>
            <a:r>
              <a:rPr lang="el-GR" altLang="ko-KR" b="1" dirty="0" smtClean="0"/>
              <a:t>Ψ</a:t>
            </a:r>
            <a:r>
              <a:rPr lang="en-US" altLang="ko-KR" dirty="0" smtClean="0"/>
              <a:t>, recover </a:t>
            </a:r>
            <a:r>
              <a:rPr lang="en-US" altLang="ko-KR" b="1" dirty="0" smtClean="0"/>
              <a:t>x</a:t>
            </a:r>
            <a:r>
              <a:rPr lang="en-US" altLang="ko-KR" dirty="0" smtClean="0"/>
              <a:t> from </a:t>
            </a:r>
            <a:r>
              <a:rPr lang="en-US" altLang="ko-KR" b="1" dirty="0" smtClean="0"/>
              <a:t>y</a:t>
            </a:r>
            <a:r>
              <a:rPr lang="en-US" altLang="ko-KR" dirty="0" smtClean="0"/>
              <a:t> (underdetermined problem)</a:t>
            </a:r>
          </a:p>
          <a:p>
            <a:pPr lvl="1"/>
            <a:r>
              <a:rPr lang="en-US" altLang="ko-KR" dirty="0" smtClean="0"/>
              <a:t>Practical recovery algorithm (e.g. </a:t>
            </a:r>
            <a:r>
              <a:rPr lang="en-US" altLang="ko-KR" i="1" dirty="0" smtClean="0"/>
              <a:t>l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based linear optimization)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What is Compressed Sensing?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1-2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755576" y="1412776"/>
            <a:ext cx="7488832" cy="1512168"/>
            <a:chOff x="755576" y="1412776"/>
            <a:chExt cx="7488832" cy="1512168"/>
          </a:xfrm>
        </p:grpSpPr>
        <p:pic>
          <p:nvPicPr>
            <p:cNvPr id="10244" name="Picture 4" descr="http://latex.codecogs.com/gif.latex?\huge%20\dpi%7b300%7d%20\bg_white%20\mathbf%7by%7d=\mathbf%7bA%7d\mathbf%7bx%7d=\mathbf%7bA%7d\mathbf%7b\Psi%20v%7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5736" y="1916832"/>
              <a:ext cx="4680520" cy="613082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755576" y="2564904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×1 measurement vector</a:t>
              </a:r>
              <a:endParaRPr lang="ko-KR" altLang="en-US" sz="16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>
            <a:xfrm flipH="1">
              <a:off x="2051720" y="2564904"/>
              <a:ext cx="144016" cy="7200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67744" y="1506270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ko-KR" sz="1600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×</a:t>
              </a:r>
              <a:r>
                <a:rPr lang="en-US" altLang="ko-KR" sz="1600" i="1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measurement matrix</a:t>
              </a:r>
              <a:endParaRPr lang="ko-KR" altLang="en-US" sz="16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 flipH="1" flipV="1">
              <a:off x="3347864" y="1844824"/>
              <a:ext cx="216024" cy="144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923928" y="2564904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×1 signal</a:t>
              </a:r>
              <a:endParaRPr lang="ko-KR" altLang="en-US" sz="16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4283968" y="2471410"/>
              <a:ext cx="180020" cy="16550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H="1">
              <a:off x="6120172" y="1700808"/>
              <a:ext cx="180020" cy="144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148064" y="1412776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ko-KR" sz="1600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×</a:t>
              </a:r>
              <a:r>
                <a:rPr lang="en-US" altLang="ko-KR" sz="1600" i="1" dirty="0" err="1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transform matrix</a:t>
              </a:r>
              <a:endParaRPr lang="ko-KR" altLang="en-US" sz="16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6136" y="2586390"/>
              <a:ext cx="2448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Sparse representation of </a:t>
              </a:r>
              <a:r>
                <a:rPr lang="en-US" altLang="ko-KR" sz="1600" b="1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ko-KR" altLang="en-US" sz="1600" b="1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>
            <a:xfrm>
              <a:off x="6732240" y="2492896"/>
              <a:ext cx="180020" cy="16550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18" name="Picture 2" descr="http://latex.codecogs.com/gif.latex?\LARGE%20\dpi%7b200%7d%20\bg_white%20\hat%7b\mathbf%7bv%7d%7d=\underset%7b\mathbf%7bv%7d'%7d%7b\arg\min%7d%20||\mathbf%7bv%7d'||_%7bl_1%7d%20\qquad%20\textrm%7bs.t.%20%7d%20\mathbf%7by%7d=\mathbf%7bA\Psi%20v'%7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652237"/>
            <a:ext cx="3960440" cy="441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55763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"/>
    </mc:Choice>
    <mc:Fallback>
      <p:transition spd="slow" advTm="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Well known applications </a:t>
            </a:r>
          </a:p>
          <a:p>
            <a:pPr lvl="1"/>
            <a:r>
              <a:rPr lang="en-US" altLang="ko-KR" dirty="0" smtClean="0"/>
              <a:t>Extremely expensive measurements (e.g. Imaging </a:t>
            </a:r>
            <a:r>
              <a:rPr lang="en-US" altLang="ko-KR" dirty="0"/>
              <a:t>via neutron scattering 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Slow sensing process (e.g. MRI)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Difficulties applying CS to communication systems</a:t>
            </a:r>
          </a:p>
          <a:p>
            <a:pPr lvl="1"/>
            <a:r>
              <a:rPr lang="en-US" altLang="ko-KR" dirty="0" smtClean="0"/>
              <a:t>Most CS literature has focused extensively on </a:t>
            </a:r>
          </a:p>
          <a:p>
            <a:pPr lvl="2"/>
            <a:r>
              <a:rPr lang="en-US" altLang="ko-KR" dirty="0"/>
              <a:t>S</a:t>
            </a:r>
            <a:r>
              <a:rPr lang="en-US" altLang="ko-KR" dirty="0" smtClean="0"/>
              <a:t>ignal approximation.</a:t>
            </a:r>
          </a:p>
          <a:p>
            <a:pPr lvl="2"/>
            <a:r>
              <a:rPr lang="en-US" altLang="ko-KR" dirty="0" smtClean="0"/>
              <a:t>Providing error bounds in the worst case. </a:t>
            </a:r>
          </a:p>
          <a:p>
            <a:endParaRPr lang="en-US" altLang="ko-KR" dirty="0"/>
          </a:p>
          <a:p>
            <a:r>
              <a:rPr lang="en-US" altLang="ko-KR" dirty="0" smtClean="0"/>
              <a:t>Information theoretic approaches of </a:t>
            </a:r>
            <a:r>
              <a:rPr lang="en-US" altLang="ko-KR" dirty="0"/>
              <a:t>CS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800" dirty="0" smtClean="0"/>
              <a:t>[</a:t>
            </a:r>
            <a:r>
              <a:rPr lang="en-US" altLang="ko-KR" sz="1800" dirty="0"/>
              <a:t>Jin, Kim, and </a:t>
            </a:r>
            <a:r>
              <a:rPr lang="en-US" altLang="ko-KR" sz="1800" dirty="0" err="1"/>
              <a:t>Rao</a:t>
            </a:r>
            <a:r>
              <a:rPr lang="en-US" altLang="ko-KR" sz="1800" dirty="0"/>
              <a:t>, 2011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Wainwright1, 2009], [Wainwright2, 2009]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Based on detection and average performance metric</a:t>
            </a:r>
          </a:p>
          <a:p>
            <a:pPr lvl="1"/>
            <a:r>
              <a:rPr lang="en-US" altLang="ko-KR" dirty="0" smtClean="0"/>
              <a:t>Providing hints for applying CS to communication</a:t>
            </a:r>
          </a:p>
          <a:p>
            <a:pPr lvl="1"/>
            <a:endParaRPr lang="en-US" altLang="ko-KR" dirty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Applications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1-3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5763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"/>
    </mc:Choice>
    <mc:Fallback>
      <p:transition spd="slow" advTm="3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Useful characteristic of CS</a:t>
            </a:r>
          </a:p>
          <a:p>
            <a:pPr lvl="1"/>
            <a:r>
              <a:rPr lang="en-US" altLang="ko-KR" dirty="0" smtClean="0"/>
              <a:t>Non-adaptive sensing :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b="1" dirty="0" smtClean="0"/>
              <a:t>A </a:t>
            </a:r>
            <a:r>
              <a:rPr lang="en-US" altLang="ko-KR" dirty="0" smtClean="0"/>
              <a:t>is independent of </a:t>
            </a:r>
            <a:r>
              <a:rPr lang="en-US" altLang="ko-KR" b="1" dirty="0" smtClean="0"/>
              <a:t>x</a:t>
            </a:r>
            <a:r>
              <a:rPr lang="en-US" altLang="ko-KR" dirty="0" smtClean="0"/>
              <a:t>)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→ Do not require information about </a:t>
            </a:r>
            <a:r>
              <a:rPr lang="en-US" altLang="ko-KR" b="1" dirty="0" smtClean="0"/>
              <a:t>x</a:t>
            </a:r>
            <a:r>
              <a:rPr lang="en-US" altLang="ko-KR" dirty="0" smtClean="0"/>
              <a:t> except how sparse it is</a:t>
            </a:r>
            <a:endParaRPr lang="en-US" altLang="ko-KR" dirty="0"/>
          </a:p>
          <a:p>
            <a:pPr lvl="1">
              <a:buNone/>
            </a:pPr>
            <a:r>
              <a:rPr lang="en-US" altLang="ko-KR" dirty="0"/>
              <a:t>→ </a:t>
            </a:r>
            <a:r>
              <a:rPr lang="en-US" altLang="ko-KR" dirty="0" smtClean="0"/>
              <a:t>follow the same sensing procedure no matter what </a:t>
            </a:r>
            <a:r>
              <a:rPr lang="en-US" altLang="ko-KR" b="1" dirty="0" smtClean="0"/>
              <a:t>x </a:t>
            </a:r>
            <a:r>
              <a:rPr lang="en-US" altLang="ko-KR" dirty="0" smtClean="0"/>
              <a:t>is </a:t>
            </a:r>
            <a:endParaRPr lang="en-US" altLang="ko-KR" dirty="0"/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Compressed Sensing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6" y="61325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1-4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907704" y="4365104"/>
            <a:ext cx="5256584" cy="792088"/>
            <a:chOff x="1547664" y="3717032"/>
            <a:chExt cx="5832648" cy="792088"/>
          </a:xfrm>
        </p:grpSpPr>
        <p:sp>
          <p:nvSpPr>
            <p:cNvPr id="7" name="TextBox 6"/>
            <p:cNvSpPr txBox="1"/>
            <p:nvPr/>
          </p:nvSpPr>
          <p:spPr>
            <a:xfrm>
              <a:off x="1691680" y="3861048"/>
              <a:ext cx="56166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n>
                    <a:solidFill>
                      <a:prstClr val="black">
                        <a:lumMod val="65000"/>
                        <a:lumOff val="35000"/>
                        <a:alpha val="30000"/>
                      </a:prstClr>
                    </a:solidFill>
                  </a:ln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Good properties for distributed systems  </a:t>
              </a:r>
              <a:endParaRPr lang="ko-KR" altLang="en-US" sz="2400" dirty="0" smtClean="0">
                <a:ln>
                  <a:solidFill>
                    <a:prstClr val="black">
                      <a:lumMod val="65000"/>
                      <a:lumOff val="35000"/>
                      <a:alpha val="30000"/>
                    </a:prst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547664" y="3717032"/>
              <a:ext cx="5832648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왼쪽으로 구부러진 화살표 14"/>
          <p:cNvSpPr/>
          <p:nvPr/>
        </p:nvSpPr>
        <p:spPr>
          <a:xfrm>
            <a:off x="7452320" y="2780928"/>
            <a:ext cx="720080" cy="20882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오른쪽 중괄호 16"/>
          <p:cNvSpPr/>
          <p:nvPr/>
        </p:nvSpPr>
        <p:spPr>
          <a:xfrm>
            <a:off x="7092280" y="2564904"/>
            <a:ext cx="216024" cy="504056"/>
          </a:xfrm>
          <a:prstGeom prst="rightBrac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55763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"/>
    </mc:Choice>
    <mc:Fallback>
      <p:transition spd="slow" advTm="3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7"/>
          <p:cNvGrpSpPr/>
          <p:nvPr/>
        </p:nvGrpSpPr>
        <p:grpSpPr>
          <a:xfrm>
            <a:off x="204485" y="2060848"/>
            <a:ext cx="8832011" cy="1323439"/>
            <a:chOff x="598446" y="1659427"/>
            <a:chExt cx="6106079" cy="1323439"/>
          </a:xfrm>
        </p:grpSpPr>
        <p:grpSp>
          <p:nvGrpSpPr>
            <p:cNvPr id="3" name="그룹 33"/>
            <p:cNvGrpSpPr/>
            <p:nvPr/>
          </p:nvGrpSpPr>
          <p:grpSpPr>
            <a:xfrm>
              <a:off x="598446" y="1729733"/>
              <a:ext cx="422464" cy="572636"/>
              <a:chOff x="955636" y="2428868"/>
              <a:chExt cx="422464" cy="572636"/>
            </a:xfrm>
          </p:grpSpPr>
          <p:cxnSp>
            <p:nvCxnSpPr>
              <p:cNvPr id="31" name="직선 연결선 30"/>
              <p:cNvCxnSpPr/>
              <p:nvPr/>
            </p:nvCxnSpPr>
            <p:spPr>
              <a:xfrm rot="5400000" flipH="1" flipV="1">
                <a:off x="1142976" y="2787190"/>
                <a:ext cx="428628" cy="0"/>
              </a:xfrm>
              <a:prstGeom prst="line">
                <a:avLst/>
              </a:prstGeom>
              <a:ln w="12700">
                <a:gradFill>
                  <a:gsLst>
                    <a:gs pos="2500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0"/>
                </a:gradFill>
              </a:ln>
              <a:effectLst>
                <a:outerShdw blurRad="25400" dist="12700" dir="1200000" algn="l" rotWithShape="0">
                  <a:schemeClr val="bg1">
                    <a:alpha val="37000"/>
                  </a:scheme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955636" y="2428868"/>
                <a:ext cx="4224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ko-KR" sz="2000" baseline="30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nd</a:t>
                </a:r>
                <a:r>
                  <a:rPr lang="en-US" altLang="ko-KR" sz="2000" dirty="0" smtClean="0">
                    <a:ln>
                      <a:solidFill>
                        <a:schemeClr val="accent2">
                          <a:lumMod val="50000"/>
                          <a:alpha val="30000"/>
                        </a:schemeClr>
                      </a:solidFill>
                    </a:ln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ko-KR" altLang="en-US" sz="2000" dirty="0" smtClean="0">
                  <a:ln>
                    <a:solidFill>
                      <a:schemeClr val="accent2">
                        <a:lumMod val="50000"/>
                        <a:alpha val="30000"/>
                      </a:schemeClr>
                    </a:solidFill>
                  </a:ln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1102739" y="1659427"/>
              <a:ext cx="560178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4000" dirty="0" err="1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Sparsity</a:t>
              </a:r>
              <a:r>
                <a:rPr lang="en-US" altLang="ko-KR" sz="40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Controlled Random Multiple Access with Compressed Sensing</a:t>
              </a:r>
              <a:endParaRPr lang="ko-KR" altLang="en-US" sz="40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6740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39"/>
    </mc:Choice>
    <mc:Fallback>
      <p:transition spd="slow" advTm="23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>
          <a:xfrm>
            <a:off x="611560" y="764704"/>
            <a:ext cx="8352928" cy="56166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Random multiple access</a:t>
            </a:r>
          </a:p>
          <a:p>
            <a:pPr lvl="1"/>
            <a:r>
              <a:rPr lang="en-US" altLang="ko-KR" dirty="0" smtClean="0"/>
              <a:t>Each user transmits a packet without full coordination among users.</a:t>
            </a:r>
          </a:p>
          <a:p>
            <a:pPr lvl="1"/>
            <a:r>
              <a:rPr lang="en-US" altLang="ko-KR" dirty="0" smtClean="0"/>
              <a:t>Advantages over coordinated multiple access in </a:t>
            </a:r>
          </a:p>
          <a:p>
            <a:pPr lvl="2"/>
            <a:r>
              <a:rPr lang="en-US" altLang="ko-KR" dirty="0" smtClean="0"/>
              <a:t>Networks consisting of large numbers of users</a:t>
            </a:r>
          </a:p>
          <a:p>
            <a:pPr lvl="2"/>
            <a:r>
              <a:rPr lang="en-US" altLang="ko-KR" dirty="0" smtClean="0"/>
              <a:t>Networks with ad-hoc characteristics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Random multiple access in a collision channel </a:t>
            </a:r>
            <a:r>
              <a:rPr lang="en-US" altLang="ko-KR" dirty="0"/>
              <a:t>model </a:t>
            </a:r>
            <a:r>
              <a:rPr lang="en-US" altLang="ko-KR" dirty="0" smtClean="0"/>
              <a:t>  </a:t>
            </a:r>
            <a:r>
              <a:rPr lang="en-US" altLang="ko-KR" sz="1800" dirty="0" smtClean="0"/>
              <a:t>[</a:t>
            </a:r>
            <a:r>
              <a:rPr lang="en-US" altLang="ko-KR" sz="1800" dirty="0"/>
              <a:t>Bianchi, 2000]</a:t>
            </a:r>
            <a:endParaRPr lang="en-US" altLang="ko-KR" dirty="0" smtClean="0"/>
          </a:p>
          <a:p>
            <a:pPr lvl="1"/>
            <a:r>
              <a:rPr lang="en-US" altLang="ko-KR" dirty="0"/>
              <a:t>Collision → Discard </a:t>
            </a:r>
            <a:r>
              <a:rPr lang="en-US" altLang="ko-KR" dirty="0" smtClean="0"/>
              <a:t>packets  (e.g. ALOHA, CSMA,…)</a:t>
            </a:r>
            <a:endParaRPr lang="en-US" altLang="ko-KR" dirty="0"/>
          </a:p>
          <a:p>
            <a:pPr lvl="1"/>
            <a:r>
              <a:rPr lang="en-US" altLang="ko-KR" dirty="0" smtClean="0"/>
              <a:t>As # of users grows, user latency rapidly increases.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Random multiple access in PHY channel model </a:t>
            </a:r>
          </a:p>
          <a:p>
            <a:pPr lvl="1"/>
            <a:r>
              <a:rPr lang="en-US" altLang="ko-KR" dirty="0" smtClean="0"/>
              <a:t>Multiuser detection with active user identification </a:t>
            </a:r>
            <a:br>
              <a:rPr lang="en-US" altLang="ko-KR" dirty="0" smtClean="0"/>
            </a:br>
            <a:r>
              <a:rPr lang="en-US" altLang="ko-KR" sz="1600" dirty="0" smtClean="0"/>
              <a:t>[Wu and Chen, 1998], [Lin and Lim, 2004]</a:t>
            </a:r>
          </a:p>
          <a:p>
            <a:pPr lvl="1"/>
            <a:r>
              <a:rPr lang="en-US" altLang="ko-KR" dirty="0" smtClean="0"/>
              <a:t>Required resources for identifying users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 </a:t>
            </a:r>
            <a:r>
              <a:rPr lang="en-US" altLang="ko-KR" dirty="0"/>
              <a:t>≥ Total # of users </a:t>
            </a:r>
            <a:r>
              <a:rPr lang="en-US" altLang="ko-KR" i="1" dirty="0" smtClean="0"/>
              <a:t>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This assumption would be </a:t>
            </a:r>
            <a:r>
              <a:rPr lang="en-US" altLang="ko-KR" dirty="0"/>
              <a:t>w</a:t>
            </a:r>
            <a:r>
              <a:rPr lang="en-US" altLang="ko-KR" dirty="0" smtClean="0"/>
              <a:t>asteful if  # of active users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is much smaller than </a:t>
            </a:r>
            <a:r>
              <a:rPr lang="en-US" altLang="ko-KR" i="1" dirty="0" smtClean="0"/>
              <a:t>k.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662459" y="548679"/>
            <a:ext cx="8158013" cy="523220"/>
            <a:chOff x="1056663" y="1672127"/>
            <a:chExt cx="8158013" cy="543113"/>
          </a:xfrm>
        </p:grpSpPr>
        <p:cxnSp>
          <p:nvCxnSpPr>
            <p:cNvPr id="6" name="직선 연결선 5"/>
            <p:cNvCxnSpPr/>
            <p:nvPr/>
          </p:nvCxnSpPr>
          <p:spPr>
            <a:xfrm rot="5400000" flipH="1" flipV="1">
              <a:off x="908442" y="1951664"/>
              <a:ext cx="296441" cy="0"/>
            </a:xfrm>
            <a:prstGeom prst="line">
              <a:avLst/>
            </a:prstGeom>
            <a:ln w="12700">
              <a:gradFill>
                <a:gsLst>
                  <a:gs pos="25000">
                    <a:schemeClr val="bg1">
                      <a:lumMod val="7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25400" dist="12700" dir="1200000" algn="l" rotWithShape="0">
                <a:schemeClr val="bg1">
                  <a:alpha val="37000"/>
                </a:scheme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1102738" y="1672127"/>
              <a:ext cx="8111938" cy="543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800" dirty="0" smtClean="0">
                  <a:ln>
                    <a:solidFill>
                      <a:schemeClr val="tx1">
                        <a:lumMod val="75000"/>
                        <a:lumOff val="25000"/>
                        <a:alpha val="17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7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43505" y="613257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ln>
                  <a:solidFill>
                    <a:schemeClr val="accent2">
                      <a:lumMod val="50000"/>
                      <a:alpha val="3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2-1</a:t>
            </a:r>
            <a:endParaRPr lang="ko-KR" altLang="en-US" dirty="0" smtClean="0">
              <a:ln>
                <a:solidFill>
                  <a:schemeClr val="accent2">
                    <a:lumMod val="50000"/>
                    <a:alpha val="3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3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@OKII9FVF81V8GRBO" val="2984"/>
</p:tagLst>
</file>

<file path=ppt/theme/theme1.xml><?xml version="1.0" encoding="utf-8"?>
<a:theme xmlns:a="http://schemas.openxmlformats.org/drawingml/2006/main" name="1_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CCFF"/>
      </a:accent1>
      <a:accent2>
        <a:srgbClr val="33CCCC"/>
      </a:accent2>
      <a:accent3>
        <a:srgbClr val="00FFCC"/>
      </a:accent3>
      <a:accent4>
        <a:srgbClr val="0066FF"/>
      </a:accent4>
      <a:accent5>
        <a:srgbClr val="00FF00"/>
      </a:accent5>
      <a:accent6>
        <a:srgbClr val="009999"/>
      </a:accent6>
      <a:hlink>
        <a:srgbClr val="0066CC"/>
      </a:hlink>
      <a:folHlink>
        <a:srgbClr val="CCFFF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86959</TotalTime>
  <Words>951</Words>
  <Application>Microsoft Office PowerPoint</Application>
  <PresentationFormat>화면 슬라이드 쇼(4:3)</PresentationFormat>
  <Paragraphs>249</Paragraphs>
  <Slides>21</Slides>
  <Notes>19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Latio</dc:creator>
  <cp:lastModifiedBy>WCSL</cp:lastModifiedBy>
  <cp:revision>5710</cp:revision>
  <cp:lastPrinted>2012-01-27T12:57:10Z</cp:lastPrinted>
  <dcterms:created xsi:type="dcterms:W3CDTF">2009-09-07T13:33:14Z</dcterms:created>
  <dcterms:modified xsi:type="dcterms:W3CDTF">2012-11-01T08:12:40Z</dcterms:modified>
</cp:coreProperties>
</file>